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4"/>
  </p:notesMasterIdLst>
  <p:sldIdLst>
    <p:sldId id="256" r:id="rId2"/>
    <p:sldId id="386" r:id="rId3"/>
    <p:sldId id="329" r:id="rId4"/>
    <p:sldId id="332" r:id="rId5"/>
    <p:sldId id="333" r:id="rId6"/>
    <p:sldId id="396" r:id="rId7"/>
    <p:sldId id="328" r:id="rId8"/>
    <p:sldId id="370" r:id="rId9"/>
    <p:sldId id="377" r:id="rId10"/>
    <p:sldId id="378" r:id="rId11"/>
    <p:sldId id="379" r:id="rId12"/>
    <p:sldId id="399" r:id="rId13"/>
    <p:sldId id="376" r:id="rId14"/>
    <p:sldId id="380" r:id="rId15"/>
    <p:sldId id="372" r:id="rId16"/>
    <p:sldId id="338" r:id="rId17"/>
    <p:sldId id="339" r:id="rId18"/>
    <p:sldId id="373" r:id="rId19"/>
    <p:sldId id="374" r:id="rId20"/>
    <p:sldId id="341" r:id="rId21"/>
    <p:sldId id="342" r:id="rId22"/>
    <p:sldId id="398" r:id="rId23"/>
    <p:sldId id="401" r:id="rId24"/>
    <p:sldId id="394" r:id="rId25"/>
    <p:sldId id="390" r:id="rId26"/>
    <p:sldId id="392" r:id="rId27"/>
    <p:sldId id="393" r:id="rId28"/>
    <p:sldId id="400" r:id="rId29"/>
    <p:sldId id="331" r:id="rId30"/>
    <p:sldId id="389" r:id="rId31"/>
    <p:sldId id="334" r:id="rId32"/>
    <p:sldId id="375" r:id="rId33"/>
  </p:sldIdLst>
  <p:sldSz cx="12192000" cy="6858000"/>
  <p:notesSz cx="9144000" cy="6858000"/>
  <p:embeddedFontLst>
    <p:embeddedFont>
      <p:font typeface="나눔바른고딕" panose="020B0603020101020101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2060"/>
    <a:srgbClr val="FFFFFF"/>
    <a:srgbClr val="535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24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BCF2FEF-87C2-4DEF-B6E7-7E0045A853F6}" type="datetimeFigureOut">
              <a:rPr lang="ko-KR" altLang="en-US" smtClean="0"/>
              <a:pPr/>
              <a:t>2021-09-29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AC60E8D-C430-4031-85FF-F058799A8C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24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3BA35-15DB-4401-BFA8-390E064CC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989" y="2506178"/>
            <a:ext cx="7717254" cy="831874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AA8165-CDBB-4A96-88DE-D8E35BCD6F5D}"/>
              </a:ext>
            </a:extLst>
          </p:cNvPr>
          <p:cNvGrpSpPr/>
          <p:nvPr userDrawn="1"/>
        </p:nvGrpSpPr>
        <p:grpSpPr>
          <a:xfrm flipV="1">
            <a:off x="1052399" y="2160102"/>
            <a:ext cx="9158401" cy="1268897"/>
            <a:chOff x="1665" y="409813"/>
            <a:chExt cx="11987214" cy="1118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7C67A9-A986-4FBF-A705-F4129F42221D}"/>
                </a:ext>
              </a:extLst>
            </p:cNvPr>
            <p:cNvSpPr/>
            <p:nvPr/>
          </p:nvSpPr>
          <p:spPr>
            <a:xfrm>
              <a:off x="1665" y="409813"/>
              <a:ext cx="11820220" cy="8014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F809CD-A04B-444E-812A-1284C0D4D563}"/>
                </a:ext>
              </a:extLst>
            </p:cNvPr>
            <p:cNvSpPr/>
            <p:nvPr/>
          </p:nvSpPr>
          <p:spPr>
            <a:xfrm rot="5400000" flipV="1">
              <a:off x="-433880" y="845362"/>
              <a:ext cx="1038092" cy="16699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4F4DAEA4-FB8B-42A6-9896-74F723870F5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821885" y="409813"/>
              <a:ext cx="166994" cy="80149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2836AF3B-0FEA-480F-AA64-E6919943A53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671" y="1447906"/>
              <a:ext cx="166994" cy="80149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3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CDA78-9124-40A7-B651-71CB2FE5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3DCFD-1DA7-4B71-A310-FEBC4490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04" y="980237"/>
            <a:ext cx="10515600" cy="4351338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  <a:lvl2pPr marL="630238" indent="-173038">
              <a:buFont typeface="나눔바른고딕" panose="020B0603020101020101" pitchFamily="50" charset="-127"/>
              <a:buChar char="-"/>
              <a:defRPr/>
            </a:lvl2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F6E15B-7592-4F6E-BC6B-B99EF38E831A}"/>
              </a:ext>
            </a:extLst>
          </p:cNvPr>
          <p:cNvGrpSpPr/>
          <p:nvPr userDrawn="1"/>
        </p:nvGrpSpPr>
        <p:grpSpPr>
          <a:xfrm flipV="1">
            <a:off x="-1" y="0"/>
            <a:ext cx="11987214" cy="790442"/>
            <a:chOff x="1665" y="796929"/>
            <a:chExt cx="11987214" cy="7904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5411DB-B09F-444F-BF03-E1B48A5D7B3C}"/>
                </a:ext>
              </a:extLst>
            </p:cNvPr>
            <p:cNvSpPr/>
            <p:nvPr/>
          </p:nvSpPr>
          <p:spPr>
            <a:xfrm>
              <a:off x="1665" y="796929"/>
              <a:ext cx="11820221" cy="8014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93FFC1-156B-47ED-9154-E9764A499D00}"/>
                </a:ext>
              </a:extLst>
            </p:cNvPr>
            <p:cNvSpPr/>
            <p:nvPr/>
          </p:nvSpPr>
          <p:spPr>
            <a:xfrm rot="5400000" flipV="1">
              <a:off x="-350693" y="1149287"/>
              <a:ext cx="790442" cy="857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5452032C-5DDF-4B5B-981A-7A4CA2E00E4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821886" y="796929"/>
              <a:ext cx="166993" cy="80149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F279C4-FEBF-4386-9375-73542CF2AE8F}"/>
              </a:ext>
            </a:extLst>
          </p:cNvPr>
          <p:cNvSpPr/>
          <p:nvPr userDrawn="1"/>
        </p:nvSpPr>
        <p:spPr>
          <a:xfrm flipH="1">
            <a:off x="0" y="6248534"/>
            <a:ext cx="12205378" cy="8014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FA2C747-184F-4A2E-BE38-4CEB7A4B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0857"/>
            <a:ext cx="2743200" cy="365125"/>
          </a:xfrm>
        </p:spPr>
        <p:txBody>
          <a:bodyPr/>
          <a:lstStyle>
            <a:lvl1pPr algn="ctr">
              <a:defRPr sz="1400">
                <a:solidFill>
                  <a:schemeClr val="bg2">
                    <a:lumMod val="10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-</a:t>
            </a:r>
            <a:fld id="{DDDF84F5-D16E-4DD7-A5F5-3902E52D025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6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7096-30B4-441E-BAF4-E370713B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081" y="2388701"/>
            <a:ext cx="7321549" cy="11779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069FFF-C259-4201-BF88-376E71C6AB25}"/>
              </a:ext>
            </a:extLst>
          </p:cNvPr>
          <p:cNvGrpSpPr/>
          <p:nvPr userDrawn="1"/>
        </p:nvGrpSpPr>
        <p:grpSpPr>
          <a:xfrm flipV="1">
            <a:off x="2090624" y="2388701"/>
            <a:ext cx="7139101" cy="1268897"/>
            <a:chOff x="1665" y="409813"/>
            <a:chExt cx="11987214" cy="1118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EA7BC0-8562-4115-89E0-FF2443AA4E63}"/>
                </a:ext>
              </a:extLst>
            </p:cNvPr>
            <p:cNvSpPr/>
            <p:nvPr/>
          </p:nvSpPr>
          <p:spPr>
            <a:xfrm>
              <a:off x="1665" y="409813"/>
              <a:ext cx="11820220" cy="8014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01EE6E-DF2F-43AE-8B9F-6430378088B0}"/>
                </a:ext>
              </a:extLst>
            </p:cNvPr>
            <p:cNvSpPr/>
            <p:nvPr/>
          </p:nvSpPr>
          <p:spPr>
            <a:xfrm rot="5400000" flipV="1">
              <a:off x="-433880" y="845362"/>
              <a:ext cx="1038092" cy="16699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4EF6D251-2020-4C25-9E7F-2B5D4DF8FAA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821885" y="409813"/>
              <a:ext cx="166994" cy="80149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6540ECC0-EDF5-41A8-9EB2-2D0C0A8DEF7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671" y="1447906"/>
              <a:ext cx="166994" cy="80149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44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C49EB-6ED5-4AA1-9FC4-82B17B3B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81" y="2191611"/>
            <a:ext cx="5640238" cy="96049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1E0DB0-317C-45A7-BB48-9A956D2688A7}"/>
              </a:ext>
            </a:extLst>
          </p:cNvPr>
          <p:cNvSpPr txBox="1">
            <a:spLocks/>
          </p:cNvSpPr>
          <p:nvPr userDrawn="1"/>
        </p:nvSpPr>
        <p:spPr>
          <a:xfrm>
            <a:off x="1982784" y="2597126"/>
            <a:ext cx="7717254" cy="83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6EE74-2C02-4377-96B0-2A4CE8F91226}"/>
              </a:ext>
            </a:extLst>
          </p:cNvPr>
          <p:cNvSpPr/>
          <p:nvPr userDrawn="1"/>
        </p:nvSpPr>
        <p:spPr>
          <a:xfrm flipV="1">
            <a:off x="2768597" y="3419225"/>
            <a:ext cx="6654806" cy="909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9B676-6680-4537-84DF-10AA99E18AF0}"/>
              </a:ext>
            </a:extLst>
          </p:cNvPr>
          <p:cNvSpPr txBox="1"/>
          <p:nvPr userDrawn="1"/>
        </p:nvSpPr>
        <p:spPr>
          <a:xfrm>
            <a:off x="5442795" y="3834515"/>
            <a:ext cx="1306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2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K3SI</a:t>
            </a:r>
            <a:endParaRPr lang="ko-KR" altLang="en-US" sz="27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28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972A07-487D-4108-8BA0-D778D3A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416BD1-2676-4F1D-93A6-232C7CDA6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B5571-C3FA-474C-8ECF-CE1C667E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20509-62F3-454B-8C24-5F5E3699A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CD9F6-87BD-4BDB-97CF-AD77A08B6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DDDF84F5-D16E-4DD7-A5F5-3902E52D02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80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66700" indent="-266700" algn="l" defTabSz="914377" rtl="0" eaLnBrk="1" latinLnBrk="1" hangingPunct="1">
        <a:lnSpc>
          <a:spcPct val="90000"/>
        </a:lnSpc>
        <a:spcBef>
          <a:spcPts val="1000"/>
        </a:spcBef>
        <a:buFont typeface="나눔바른고딕" panose="020B0603020101020101" pitchFamily="50" charset="-127"/>
        <a:buChar char="-"/>
        <a:tabLst>
          <a:tab pos="180975" algn="l"/>
        </a:tabLst>
        <a:defRPr sz="25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371566" indent="0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commons.wikimedia.org/wiki/File:Google-News_logo.png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l.wikipedia.org/wiki/WinSCP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fr.wikipedia.org/wiki/PuTT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d.wikipedia.org/wiki/MySQL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MtnAkEyKX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92FBCE-9EA9-49FE-9534-2B2541C8E069}"/>
              </a:ext>
            </a:extLst>
          </p:cNvPr>
          <p:cNvSpPr txBox="1"/>
          <p:nvPr/>
        </p:nvSpPr>
        <p:spPr>
          <a:xfrm>
            <a:off x="1240951" y="1493158"/>
            <a:ext cx="809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캡스톤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디자인 발표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B6A263-EC93-4B15-8D7C-AFF8D95C3731}"/>
              </a:ext>
            </a:extLst>
          </p:cNvPr>
          <p:cNvGrpSpPr/>
          <p:nvPr/>
        </p:nvGrpSpPr>
        <p:grpSpPr>
          <a:xfrm flipV="1">
            <a:off x="1052401" y="2160104"/>
            <a:ext cx="9158401" cy="1268897"/>
            <a:chOff x="1665" y="409813"/>
            <a:chExt cx="11987214" cy="1118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8FB0D0-82BA-43D1-8F95-B1A189538ADA}"/>
                </a:ext>
              </a:extLst>
            </p:cNvPr>
            <p:cNvSpPr/>
            <p:nvPr/>
          </p:nvSpPr>
          <p:spPr>
            <a:xfrm>
              <a:off x="1665" y="409813"/>
              <a:ext cx="11820220" cy="8014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CF6672-E310-4470-B4C2-4DB2524A6D1B}"/>
                </a:ext>
              </a:extLst>
            </p:cNvPr>
            <p:cNvSpPr/>
            <p:nvPr/>
          </p:nvSpPr>
          <p:spPr>
            <a:xfrm rot="5400000" flipV="1">
              <a:off x="-433880" y="845362"/>
              <a:ext cx="1038092" cy="16699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31EF5281-0257-46A2-922C-BBCF84455DE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1821885" y="409813"/>
              <a:ext cx="166994" cy="80149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8911F109-CDB4-41BB-99D2-22B06525374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671" y="1447906"/>
              <a:ext cx="166994" cy="80149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0DB89A-8712-480E-87C6-3C94EE327F95}"/>
              </a:ext>
            </a:extLst>
          </p:cNvPr>
          <p:cNvSpPr txBox="1"/>
          <p:nvPr/>
        </p:nvSpPr>
        <p:spPr>
          <a:xfrm>
            <a:off x="1240951" y="2362972"/>
            <a:ext cx="8098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</a:t>
            </a:r>
            <a:r>
              <a:rPr lang="ko-KR" altLang="en-US" sz="5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기술 정보 제공 </a:t>
            </a:r>
            <a:r>
              <a:rPr lang="ko-KR" altLang="en-US" sz="5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endParaRPr lang="ko-KR" altLang="en-US" sz="5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28A24-2814-402C-A0E2-F896BADB6BDC}"/>
              </a:ext>
            </a:extLst>
          </p:cNvPr>
          <p:cNvSpPr txBox="1"/>
          <p:nvPr/>
        </p:nvSpPr>
        <p:spPr>
          <a:xfrm>
            <a:off x="6871474" y="3663673"/>
            <a:ext cx="36963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지도교수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한혁수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       명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K3SI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       장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김영민 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201610980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       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김민균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201610974</a:t>
            </a:r>
          </a:p>
          <a:p>
            <a:pPr lvl="1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김상우 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201610978 </a:t>
            </a:r>
          </a:p>
          <a:p>
            <a:pPr lvl="1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손성윤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201610999</a:t>
            </a:r>
          </a:p>
          <a:p>
            <a:pPr lvl="1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이범희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201611015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10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4130D0-6857-4040-AF33-FB24394EDD72}"/>
              </a:ext>
            </a:extLst>
          </p:cNvPr>
          <p:cNvSpPr/>
          <p:nvPr/>
        </p:nvSpPr>
        <p:spPr>
          <a:xfrm>
            <a:off x="457544" y="1454308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54C800-C4C7-4E93-99FE-42E2330E8071}"/>
              </a:ext>
            </a:extLst>
          </p:cNvPr>
          <p:cNvGrpSpPr/>
          <p:nvPr/>
        </p:nvGrpSpPr>
        <p:grpSpPr>
          <a:xfrm>
            <a:off x="94618" y="1040929"/>
            <a:ext cx="2798103" cy="1299719"/>
            <a:chOff x="5924763" y="3347618"/>
            <a:chExt cx="2130705" cy="9897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684634-FD3E-4817-8DC2-19330ED623BE}"/>
                </a:ext>
              </a:extLst>
            </p:cNvPr>
            <p:cNvSpPr txBox="1"/>
            <p:nvPr/>
          </p:nvSpPr>
          <p:spPr>
            <a:xfrm>
              <a:off x="6349084" y="3915472"/>
              <a:ext cx="1706384" cy="42185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의도 분류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래픽 38" descr="배지 3 단색으로 채워진">
              <a:extLst>
                <a:ext uri="{FF2B5EF4-FFF2-40B4-BE49-F238E27FC236}">
                  <a16:creationId xmlns:a16="http://schemas.microsoft.com/office/drawing/2014/main" id="{95589656-5559-4E9D-8EA0-39D27F41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24763" y="3347618"/>
              <a:ext cx="476298" cy="476298"/>
            </a:xfrm>
            <a:prstGeom prst="rect">
              <a:avLst/>
            </a:prstGeom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D100868C-8952-460D-990D-594C1D637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94" y="3196058"/>
            <a:ext cx="1175659" cy="148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6C7F88-D88F-456A-B79C-7B2A892894AC}"/>
              </a:ext>
            </a:extLst>
          </p:cNvPr>
          <p:cNvGrpSpPr/>
          <p:nvPr/>
        </p:nvGrpSpPr>
        <p:grpSpPr>
          <a:xfrm>
            <a:off x="9163268" y="2962276"/>
            <a:ext cx="1677441" cy="1685468"/>
            <a:chOff x="5981700" y="2738356"/>
            <a:chExt cx="2219325" cy="2155870"/>
          </a:xfrm>
        </p:grpSpPr>
        <p:pic>
          <p:nvPicPr>
            <p:cNvPr id="21" name="Picture 4" descr="https://shimi-dai.com/wp-content/uploads/2018/02/mecab.png">
              <a:extLst>
                <a:ext uri="{FF2B5EF4-FFF2-40B4-BE49-F238E27FC236}">
                  <a16:creationId xmlns:a16="http://schemas.microsoft.com/office/drawing/2014/main" id="{C75E0F34-905A-4A1E-A57F-46973DDCF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6" t="30018" r="33133"/>
            <a:stretch/>
          </p:blipFill>
          <p:spPr bwMode="auto">
            <a:xfrm>
              <a:off x="6273961" y="2738356"/>
              <a:ext cx="1555445" cy="1565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94386-D061-4C75-9B3E-061CABD4FFE8}"/>
                </a:ext>
              </a:extLst>
            </p:cNvPr>
            <p:cNvSpPr txBox="1"/>
            <p:nvPr/>
          </p:nvSpPr>
          <p:spPr>
            <a:xfrm>
              <a:off x="5981700" y="4303714"/>
              <a:ext cx="2219325" cy="59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/>
                <a:t>MeCab</a:t>
              </a:r>
              <a:endParaRPr lang="ko-KR" altLang="en-US" sz="2400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24DA0E-D030-4682-BC2B-C82185F1664E}"/>
              </a:ext>
            </a:extLst>
          </p:cNvPr>
          <p:cNvSpPr txBox="1"/>
          <p:nvPr/>
        </p:nvSpPr>
        <p:spPr>
          <a:xfrm>
            <a:off x="7345190" y="1682381"/>
            <a:ext cx="205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형태소 분석기</a:t>
            </a:r>
            <a:endParaRPr lang="en-US" altLang="ko-KR" sz="2400" dirty="0"/>
          </a:p>
        </p:txBody>
      </p:sp>
      <p:sp>
        <p:nvSpPr>
          <p:cNvPr id="24" name="오른쪽 화살표 4">
            <a:extLst>
              <a:ext uri="{FF2B5EF4-FFF2-40B4-BE49-F238E27FC236}">
                <a16:creationId xmlns:a16="http://schemas.microsoft.com/office/drawing/2014/main" id="{1D8C19AC-34E9-47AB-B7C8-FF62BA28B3FE}"/>
              </a:ext>
            </a:extLst>
          </p:cNvPr>
          <p:cNvSpPr/>
          <p:nvPr/>
        </p:nvSpPr>
        <p:spPr>
          <a:xfrm>
            <a:off x="5407468" y="3570741"/>
            <a:ext cx="840376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823C4-799C-478D-9F3B-B2589AD20F15}"/>
              </a:ext>
            </a:extLst>
          </p:cNvPr>
          <p:cNvSpPr txBox="1"/>
          <p:nvPr/>
        </p:nvSpPr>
        <p:spPr>
          <a:xfrm>
            <a:off x="3673219" y="2527348"/>
            <a:ext cx="180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형태소 분석</a:t>
            </a:r>
            <a:endParaRPr lang="en-US" altLang="ko-KR" sz="2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5FADD2-55B6-469A-B9D4-45CCF1809D15}"/>
              </a:ext>
            </a:extLst>
          </p:cNvPr>
          <p:cNvSpPr/>
          <p:nvPr/>
        </p:nvSpPr>
        <p:spPr>
          <a:xfrm>
            <a:off x="8837309" y="2527348"/>
            <a:ext cx="2346706" cy="2608951"/>
          </a:xfrm>
          <a:prstGeom prst="roundRect">
            <a:avLst>
              <a:gd name="adj" fmla="val 147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8EA63D-3059-4200-B726-64ADBBB7412E}"/>
              </a:ext>
            </a:extLst>
          </p:cNvPr>
          <p:cNvSpPr txBox="1"/>
          <p:nvPr/>
        </p:nvSpPr>
        <p:spPr>
          <a:xfrm>
            <a:off x="6740229" y="2592944"/>
            <a:ext cx="1324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Komoran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1C76D-836F-4E60-B945-3810FCA76E05}"/>
              </a:ext>
            </a:extLst>
          </p:cNvPr>
          <p:cNvSpPr txBox="1"/>
          <p:nvPr/>
        </p:nvSpPr>
        <p:spPr>
          <a:xfrm>
            <a:off x="6740227" y="3412094"/>
            <a:ext cx="1324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Twitter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7E5783-6BCD-4FBC-8035-5BD6B6A78D87}"/>
              </a:ext>
            </a:extLst>
          </p:cNvPr>
          <p:cNvSpPr txBox="1"/>
          <p:nvPr/>
        </p:nvSpPr>
        <p:spPr>
          <a:xfrm>
            <a:off x="6740228" y="4174094"/>
            <a:ext cx="14001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Hannanum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17C7A8-3F25-4B73-BE49-57FB81BF453D}"/>
              </a:ext>
            </a:extLst>
          </p:cNvPr>
          <p:cNvSpPr txBox="1"/>
          <p:nvPr/>
        </p:nvSpPr>
        <p:spPr>
          <a:xfrm>
            <a:off x="6740230" y="5077063"/>
            <a:ext cx="13246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Kkma</a:t>
            </a: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21EDEC-237F-4D7D-9188-EA98CBB3F5EF}"/>
              </a:ext>
            </a:extLst>
          </p:cNvPr>
          <p:cNvGrpSpPr/>
          <p:nvPr/>
        </p:nvGrpSpPr>
        <p:grpSpPr>
          <a:xfrm>
            <a:off x="6693300" y="2376249"/>
            <a:ext cx="1418528" cy="684134"/>
            <a:chOff x="1867598" y="2000607"/>
            <a:chExt cx="1418528" cy="68413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973C50D-E5A0-459D-8612-232DD480A749}"/>
                </a:ext>
              </a:extLst>
            </p:cNvPr>
            <p:cNvCxnSpPr/>
            <p:nvPr/>
          </p:nvCxnSpPr>
          <p:spPr>
            <a:xfrm flipH="1">
              <a:off x="1867598" y="2022991"/>
              <a:ext cx="1418528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336E4A7-5490-4A49-A565-D8D3BCB5EADA}"/>
                </a:ext>
              </a:extLst>
            </p:cNvPr>
            <p:cNvCxnSpPr/>
            <p:nvPr/>
          </p:nvCxnSpPr>
          <p:spPr>
            <a:xfrm>
              <a:off x="1943100" y="2000607"/>
              <a:ext cx="1343026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9FD1AA-8867-4A9A-92B0-A7F11D8C9A2E}"/>
              </a:ext>
            </a:extLst>
          </p:cNvPr>
          <p:cNvGrpSpPr/>
          <p:nvPr/>
        </p:nvGrpSpPr>
        <p:grpSpPr>
          <a:xfrm>
            <a:off x="6731051" y="3225999"/>
            <a:ext cx="1418528" cy="684134"/>
            <a:chOff x="1867598" y="2000607"/>
            <a:chExt cx="1418528" cy="684134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1DE970E-216D-476C-9C3B-E2C46B884003}"/>
                </a:ext>
              </a:extLst>
            </p:cNvPr>
            <p:cNvCxnSpPr/>
            <p:nvPr/>
          </p:nvCxnSpPr>
          <p:spPr>
            <a:xfrm flipH="1">
              <a:off x="1867598" y="2022991"/>
              <a:ext cx="1418528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5435C41-4519-445F-9D69-FA01C403DD09}"/>
                </a:ext>
              </a:extLst>
            </p:cNvPr>
            <p:cNvCxnSpPr/>
            <p:nvPr/>
          </p:nvCxnSpPr>
          <p:spPr>
            <a:xfrm>
              <a:off x="1943100" y="2000607"/>
              <a:ext cx="1343026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3F3798-5BFD-4D76-AC78-3239D9F8861F}"/>
              </a:ext>
            </a:extLst>
          </p:cNvPr>
          <p:cNvGrpSpPr/>
          <p:nvPr/>
        </p:nvGrpSpPr>
        <p:grpSpPr>
          <a:xfrm>
            <a:off x="6731051" y="4026933"/>
            <a:ext cx="1418528" cy="684134"/>
            <a:chOff x="1867598" y="2000607"/>
            <a:chExt cx="1418528" cy="684134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8AF136D-E766-4788-AB38-0419A8403992}"/>
                </a:ext>
              </a:extLst>
            </p:cNvPr>
            <p:cNvCxnSpPr/>
            <p:nvPr/>
          </p:nvCxnSpPr>
          <p:spPr>
            <a:xfrm flipH="1">
              <a:off x="1867598" y="2022991"/>
              <a:ext cx="1418528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6C72FF4-F6E6-4734-9939-B558D891CB0C}"/>
                </a:ext>
              </a:extLst>
            </p:cNvPr>
            <p:cNvCxnSpPr/>
            <p:nvPr/>
          </p:nvCxnSpPr>
          <p:spPr>
            <a:xfrm>
              <a:off x="1943100" y="2000607"/>
              <a:ext cx="1343026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999C350-AC03-4BBB-9E3D-CB45D551D0FF}"/>
              </a:ext>
            </a:extLst>
          </p:cNvPr>
          <p:cNvGrpSpPr/>
          <p:nvPr/>
        </p:nvGrpSpPr>
        <p:grpSpPr>
          <a:xfrm>
            <a:off x="6740228" y="4919662"/>
            <a:ext cx="1418528" cy="684134"/>
            <a:chOff x="1867598" y="2000607"/>
            <a:chExt cx="1418528" cy="684134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F5FE210-3EC0-418D-A16E-DD5BEAD06192}"/>
                </a:ext>
              </a:extLst>
            </p:cNvPr>
            <p:cNvCxnSpPr/>
            <p:nvPr/>
          </p:nvCxnSpPr>
          <p:spPr>
            <a:xfrm flipH="1">
              <a:off x="1867598" y="2022991"/>
              <a:ext cx="1418528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E4B4214-761C-4C82-936C-36B70A62E843}"/>
                </a:ext>
              </a:extLst>
            </p:cNvPr>
            <p:cNvCxnSpPr/>
            <p:nvPr/>
          </p:nvCxnSpPr>
          <p:spPr>
            <a:xfrm>
              <a:off x="1943100" y="2000607"/>
              <a:ext cx="1343026" cy="66175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E9DFC990-7C09-4839-A5D6-4B2032DC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38100"/>
            <a:ext cx="9823450" cy="730250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47491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11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4130D0-6857-4040-AF33-FB24394EDD72}"/>
              </a:ext>
            </a:extLst>
          </p:cNvPr>
          <p:cNvSpPr/>
          <p:nvPr/>
        </p:nvSpPr>
        <p:spPr>
          <a:xfrm>
            <a:off x="457544" y="1454308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54C800-C4C7-4E93-99FE-42E2330E8071}"/>
              </a:ext>
            </a:extLst>
          </p:cNvPr>
          <p:cNvGrpSpPr/>
          <p:nvPr/>
        </p:nvGrpSpPr>
        <p:grpSpPr>
          <a:xfrm>
            <a:off x="94618" y="1040929"/>
            <a:ext cx="2798103" cy="1299719"/>
            <a:chOff x="5924763" y="3347618"/>
            <a:chExt cx="2130705" cy="9897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684634-FD3E-4817-8DC2-19330ED623BE}"/>
                </a:ext>
              </a:extLst>
            </p:cNvPr>
            <p:cNvSpPr txBox="1"/>
            <p:nvPr/>
          </p:nvSpPr>
          <p:spPr>
            <a:xfrm>
              <a:off x="6349084" y="3915472"/>
              <a:ext cx="1706384" cy="42185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의도 분류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래픽 38" descr="배지 3 단색으로 채워진">
              <a:extLst>
                <a:ext uri="{FF2B5EF4-FFF2-40B4-BE49-F238E27FC236}">
                  <a16:creationId xmlns:a16="http://schemas.microsoft.com/office/drawing/2014/main" id="{95589656-5559-4E9D-8EA0-39D27F41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24763" y="3347618"/>
              <a:ext cx="476298" cy="4762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6C7F88-D88F-456A-B79C-7B2A892894AC}"/>
              </a:ext>
            </a:extLst>
          </p:cNvPr>
          <p:cNvGrpSpPr/>
          <p:nvPr/>
        </p:nvGrpSpPr>
        <p:grpSpPr>
          <a:xfrm>
            <a:off x="880647" y="3915027"/>
            <a:ext cx="1677441" cy="1685468"/>
            <a:chOff x="5981700" y="2738356"/>
            <a:chExt cx="2219325" cy="2155870"/>
          </a:xfrm>
        </p:grpSpPr>
        <p:pic>
          <p:nvPicPr>
            <p:cNvPr id="21" name="Picture 4" descr="https://shimi-dai.com/wp-content/uploads/2018/02/mecab.png">
              <a:extLst>
                <a:ext uri="{FF2B5EF4-FFF2-40B4-BE49-F238E27FC236}">
                  <a16:creationId xmlns:a16="http://schemas.microsoft.com/office/drawing/2014/main" id="{C75E0F34-905A-4A1E-A57F-46973DDCF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6" t="30018" r="33133"/>
            <a:stretch/>
          </p:blipFill>
          <p:spPr bwMode="auto">
            <a:xfrm>
              <a:off x="6273961" y="2738356"/>
              <a:ext cx="1555445" cy="1565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94386-D061-4C75-9B3E-061CABD4FFE8}"/>
                </a:ext>
              </a:extLst>
            </p:cNvPr>
            <p:cNvSpPr txBox="1"/>
            <p:nvPr/>
          </p:nvSpPr>
          <p:spPr>
            <a:xfrm>
              <a:off x="5981700" y="4303714"/>
              <a:ext cx="2219325" cy="59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/>
                <a:t>MeCab</a:t>
              </a:r>
              <a:endParaRPr lang="ko-KR" altLang="en-US" sz="2400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24DA0E-D030-4682-BC2B-C82185F1664E}"/>
              </a:ext>
            </a:extLst>
          </p:cNvPr>
          <p:cNvSpPr txBox="1"/>
          <p:nvPr/>
        </p:nvSpPr>
        <p:spPr>
          <a:xfrm>
            <a:off x="836520" y="3392015"/>
            <a:ext cx="205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형태소 분석기</a:t>
            </a:r>
            <a:endParaRPr lang="en-US" altLang="ko-KR" sz="2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D5FADD2-55B6-469A-B9D4-45CCF1809D15}"/>
              </a:ext>
            </a:extLst>
          </p:cNvPr>
          <p:cNvSpPr/>
          <p:nvPr/>
        </p:nvSpPr>
        <p:spPr>
          <a:xfrm>
            <a:off x="546015" y="3222452"/>
            <a:ext cx="2346706" cy="2378044"/>
          </a:xfrm>
          <a:prstGeom prst="roundRect">
            <a:avLst>
              <a:gd name="adj" fmla="val 147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63B1D2-86FC-4B53-94D9-5B2365452E33}"/>
              </a:ext>
            </a:extLst>
          </p:cNvPr>
          <p:cNvSpPr txBox="1"/>
          <p:nvPr/>
        </p:nvSpPr>
        <p:spPr>
          <a:xfrm>
            <a:off x="3486150" y="1684149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 크기 증가에 크게 영향을 받지 않는 속도</a:t>
            </a: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FF12DB44-9758-47A6-89DC-4E02C805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81" y="2282381"/>
            <a:ext cx="2442813" cy="9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../_images/time.png">
            <a:extLst>
              <a:ext uri="{FF2B5EF4-FFF2-40B4-BE49-F238E27FC236}">
                <a16:creationId xmlns:a16="http://schemas.microsoft.com/office/drawing/2014/main" id="{07CC45A9-4808-4859-878A-AFE519A8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318" y="1331384"/>
            <a:ext cx="3489627" cy="272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42C218-CBE6-43B2-9EDF-8FB45400E8AD}"/>
              </a:ext>
            </a:extLst>
          </p:cNvPr>
          <p:cNvSpPr txBox="1"/>
          <p:nvPr/>
        </p:nvSpPr>
        <p:spPr>
          <a:xfrm>
            <a:off x="7462425" y="895680"/>
            <a:ext cx="463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문장 </a:t>
            </a:r>
            <a:r>
              <a:rPr lang="en-US" altLang="ko-KR" sz="1400" dirty="0"/>
              <a:t>100,000</a:t>
            </a:r>
            <a:r>
              <a:rPr lang="ko-KR" altLang="en-US" sz="1400" dirty="0"/>
              <a:t>개를 처리하는 데 걸리는 형태소 분석기별 시간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A54326-04A1-471E-998B-5BC0340C0EE7}"/>
              </a:ext>
            </a:extLst>
          </p:cNvPr>
          <p:cNvSpPr txBox="1"/>
          <p:nvPr/>
        </p:nvSpPr>
        <p:spPr>
          <a:xfrm>
            <a:off x="3449950" y="1040929"/>
            <a:ext cx="181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/>
              <a:t>Mecab</a:t>
            </a:r>
            <a:r>
              <a:rPr lang="en-US" altLang="ko-KR" sz="2400" dirty="0"/>
              <a:t> </a:t>
            </a:r>
            <a:r>
              <a:rPr lang="ko-KR" altLang="en-US" sz="2400" dirty="0"/>
              <a:t>특징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5732BE-2259-46B7-BC71-C28FD1DE3040}"/>
              </a:ext>
            </a:extLst>
          </p:cNvPr>
          <p:cNvSpPr txBox="1"/>
          <p:nvPr/>
        </p:nvSpPr>
        <p:spPr>
          <a:xfrm>
            <a:off x="3448254" y="3466343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사용자 사전을 이용하여 단어 우선순위 조절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ABD33F-A532-4015-8143-16173F6DFA35}"/>
              </a:ext>
            </a:extLst>
          </p:cNvPr>
          <p:cNvSpPr txBox="1"/>
          <p:nvPr/>
        </p:nvSpPr>
        <p:spPr>
          <a:xfrm>
            <a:off x="8085568" y="4635314"/>
            <a:ext cx="25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</a:t>
            </a:r>
            <a:r>
              <a:rPr lang="ko-KR" altLang="en-US" dirty="0"/>
              <a:t> 용어를 최우선으로 인식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9E6D817-C20D-466D-B4FE-E6DBA7191EC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989157" y="4017230"/>
            <a:ext cx="2591140" cy="152092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DA8AF3E-4982-4822-9934-3600DEA369AC}"/>
              </a:ext>
            </a:extLst>
          </p:cNvPr>
          <p:cNvSpPr txBox="1"/>
          <p:nvPr/>
        </p:nvSpPr>
        <p:spPr>
          <a:xfrm>
            <a:off x="4327464" y="5647794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사용자 사전의 일부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8" name="오른쪽 화살표 4">
            <a:extLst>
              <a:ext uri="{FF2B5EF4-FFF2-40B4-BE49-F238E27FC236}">
                <a16:creationId xmlns:a16="http://schemas.microsoft.com/office/drawing/2014/main" id="{171EC2AC-3CEC-42FB-BEFF-7CB1ADC3A2DD}"/>
              </a:ext>
            </a:extLst>
          </p:cNvPr>
          <p:cNvSpPr/>
          <p:nvPr/>
        </p:nvSpPr>
        <p:spPr>
          <a:xfrm>
            <a:off x="7073619" y="4589147"/>
            <a:ext cx="840376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D54EEAB-FAEC-4F25-83A3-BE597467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108193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12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4130D0-6857-4040-AF33-FB24394EDD72}"/>
              </a:ext>
            </a:extLst>
          </p:cNvPr>
          <p:cNvSpPr/>
          <p:nvPr/>
        </p:nvSpPr>
        <p:spPr>
          <a:xfrm>
            <a:off x="457544" y="1454308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54C800-C4C7-4E93-99FE-42E2330E8071}"/>
              </a:ext>
            </a:extLst>
          </p:cNvPr>
          <p:cNvGrpSpPr/>
          <p:nvPr/>
        </p:nvGrpSpPr>
        <p:grpSpPr>
          <a:xfrm>
            <a:off x="94618" y="1040929"/>
            <a:ext cx="2798103" cy="1299719"/>
            <a:chOff x="5924763" y="3347618"/>
            <a:chExt cx="2130705" cy="9897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684634-FD3E-4817-8DC2-19330ED623BE}"/>
                </a:ext>
              </a:extLst>
            </p:cNvPr>
            <p:cNvSpPr txBox="1"/>
            <p:nvPr/>
          </p:nvSpPr>
          <p:spPr>
            <a:xfrm>
              <a:off x="6349084" y="3915472"/>
              <a:ext cx="1706384" cy="42185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의도 분류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래픽 38" descr="배지 3 단색으로 채워진">
              <a:extLst>
                <a:ext uri="{FF2B5EF4-FFF2-40B4-BE49-F238E27FC236}">
                  <a16:creationId xmlns:a16="http://schemas.microsoft.com/office/drawing/2014/main" id="{95589656-5559-4E9D-8EA0-39D27F41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24763" y="3347618"/>
              <a:ext cx="476298" cy="476298"/>
            </a:xfrm>
            <a:prstGeom prst="rect">
              <a:avLst/>
            </a:prstGeom>
          </p:spPr>
        </p:pic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C5D18C66-39EB-49D2-99A1-9A2EAF06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414" y="1660122"/>
            <a:ext cx="3922908" cy="2023206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분류 종류</a:t>
            </a:r>
            <a:r>
              <a:rPr lang="en-US" altLang="ko-KR" dirty="0"/>
              <a:t>: </a:t>
            </a:r>
            <a:r>
              <a:rPr lang="ko-KR" altLang="en-US" dirty="0"/>
              <a:t>이중 클래스 분류</a:t>
            </a:r>
            <a:endParaRPr lang="en-US" altLang="ko-KR" dirty="0"/>
          </a:p>
          <a:p>
            <a:pPr lvl="1"/>
            <a:r>
              <a:rPr lang="ko-KR" altLang="en-US" dirty="0"/>
              <a:t>출력 활성화 함수</a:t>
            </a:r>
            <a:r>
              <a:rPr lang="en-US" altLang="ko-KR" dirty="0"/>
              <a:t>: sigmoid</a:t>
            </a:r>
          </a:p>
          <a:p>
            <a:pPr lvl="1"/>
            <a:r>
              <a:rPr lang="ko-KR" altLang="en-US" dirty="0"/>
              <a:t>손실 함수</a:t>
            </a:r>
            <a:r>
              <a:rPr lang="en-US" altLang="ko-KR" dirty="0"/>
              <a:t>: </a:t>
            </a:r>
            <a:r>
              <a:rPr lang="en-US" altLang="ko-KR" dirty="0" err="1"/>
              <a:t>binary_crossentropy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옵티마이저</a:t>
            </a:r>
            <a:r>
              <a:rPr lang="en-US" altLang="ko-KR" dirty="0"/>
              <a:t>: RMSprop</a:t>
            </a:r>
          </a:p>
          <a:p>
            <a:pPr lvl="1"/>
            <a:r>
              <a:rPr lang="ko-KR" altLang="en-US" dirty="0"/>
              <a:t>인공 신경망</a:t>
            </a:r>
            <a:r>
              <a:rPr lang="en-US" altLang="ko-KR" dirty="0"/>
              <a:t>: GRU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9C0D0DD-D1B9-4C5A-9427-2A4B92B75D0D}"/>
              </a:ext>
            </a:extLst>
          </p:cNvPr>
          <p:cNvPicPr/>
          <p:nvPr/>
        </p:nvPicPr>
        <p:blipFill rotWithShape="1">
          <a:blip r:embed="rId4"/>
          <a:srcRect l="3198" t="57383"/>
          <a:stretch/>
        </p:blipFill>
        <p:spPr>
          <a:xfrm>
            <a:off x="6796044" y="3547701"/>
            <a:ext cx="4969235" cy="1815403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44F9224-BBF4-4811-8310-E8A252113919}"/>
              </a:ext>
            </a:extLst>
          </p:cNvPr>
          <p:cNvSpPr txBox="1">
            <a:spLocks/>
          </p:cNvSpPr>
          <p:nvPr/>
        </p:nvSpPr>
        <p:spPr>
          <a:xfrm>
            <a:off x="3449950" y="1223963"/>
            <a:ext cx="3346095" cy="383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의도분류 </a:t>
            </a:r>
            <a:r>
              <a:rPr lang="ko-KR" altLang="en-US" sz="2800" dirty="0" err="1"/>
              <a:t>머신러닝</a:t>
            </a:r>
            <a:r>
              <a:rPr lang="ko-KR" altLang="en-US" sz="2800" dirty="0"/>
              <a:t> 기법</a:t>
            </a:r>
            <a:endParaRPr lang="en-US" altLang="ko-KR" sz="28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38E34BC-F9F0-4FCB-A157-D04AC82F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794A64B-E1E3-4CE3-A0EA-2A90CD2AB7E9}"/>
              </a:ext>
            </a:extLst>
          </p:cNvPr>
          <p:cNvPicPr/>
          <p:nvPr/>
        </p:nvPicPr>
        <p:blipFill rotWithShape="1">
          <a:blip r:embed="rId5"/>
          <a:srcRect r="51219" b="17109"/>
          <a:stretch/>
        </p:blipFill>
        <p:spPr>
          <a:xfrm>
            <a:off x="311540" y="3107656"/>
            <a:ext cx="2775484" cy="27094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645457-AA2C-4F72-B226-A37CF5F201C9}"/>
              </a:ext>
            </a:extLst>
          </p:cNvPr>
          <p:cNvSpPr txBox="1"/>
          <p:nvPr/>
        </p:nvSpPr>
        <p:spPr>
          <a:xfrm>
            <a:off x="3087024" y="4286957"/>
            <a:ext cx="22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대략 </a:t>
            </a:r>
            <a:r>
              <a:rPr lang="en-US" altLang="ko-KR" dirty="0"/>
              <a:t>23,000</a:t>
            </a:r>
            <a:r>
              <a:rPr lang="ko-KR" altLang="en-US" dirty="0"/>
              <a:t>개의 문장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4DB4A-AD8B-4BB5-957F-B564C62BC598}"/>
              </a:ext>
            </a:extLst>
          </p:cNvPr>
          <p:cNvSpPr txBox="1"/>
          <p:nvPr/>
        </p:nvSpPr>
        <p:spPr>
          <a:xfrm>
            <a:off x="-410566" y="5896103"/>
            <a:ext cx="434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의도 분류 모델을 학습 시키는데 필요한 데이터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3" name="오른쪽 화살표 4">
            <a:extLst>
              <a:ext uri="{FF2B5EF4-FFF2-40B4-BE49-F238E27FC236}">
                <a16:creationId xmlns:a16="http://schemas.microsoft.com/office/drawing/2014/main" id="{992ADD2D-7A47-48DA-9CC1-37557D194E9B}"/>
              </a:ext>
            </a:extLst>
          </p:cNvPr>
          <p:cNvSpPr/>
          <p:nvPr/>
        </p:nvSpPr>
        <p:spPr>
          <a:xfrm>
            <a:off x="5574201" y="4211168"/>
            <a:ext cx="576613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7443-7A1E-4F15-BFE8-8A3DEDA0FE2B}"/>
              </a:ext>
            </a:extLst>
          </p:cNvPr>
          <p:cNvSpPr txBox="1"/>
          <p:nvPr/>
        </p:nvSpPr>
        <p:spPr>
          <a:xfrm>
            <a:off x="8166778" y="3047143"/>
            <a:ext cx="21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의도 분류 모델 생성 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EEC1C9-A0CA-4174-8EF7-F7743D96604A}"/>
              </a:ext>
            </a:extLst>
          </p:cNvPr>
          <p:cNvSpPr txBox="1"/>
          <p:nvPr/>
        </p:nvSpPr>
        <p:spPr>
          <a:xfrm>
            <a:off x="8109195" y="5447739"/>
            <a:ext cx="264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모델 정확도</a:t>
            </a:r>
            <a:r>
              <a:rPr lang="en-US" altLang="ko-KR" u="sng" dirty="0"/>
              <a:t>: 99% </a:t>
            </a:r>
            <a:r>
              <a:rPr lang="ko-KR" altLang="en-US" u="sng" dirty="0"/>
              <a:t>이상 </a:t>
            </a:r>
            <a:endParaRPr lang="en-US" altLang="ko-KR" u="sng" dirty="0"/>
          </a:p>
        </p:txBody>
      </p:sp>
      <p:pic>
        <p:nvPicPr>
          <p:cNvPr id="31" name="그림 30" descr="https://wikidocs.net/images/page/22881/%EC%8B%9C%EA%B7%B8%EB%AA%A8%EC%9D%B4%EB%93%9C%EA%B7%B8%EB%9E%98%ED%94%84.png">
            <a:extLst>
              <a:ext uri="{FF2B5EF4-FFF2-40B4-BE49-F238E27FC236}">
                <a16:creationId xmlns:a16="http://schemas.microsoft.com/office/drawing/2014/main" id="{22806B4F-5071-48A0-9858-0E0B8082909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684" y="867529"/>
            <a:ext cx="3051197" cy="14413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FA89B7-D776-4220-8B75-583DB47A8231}"/>
              </a:ext>
            </a:extLst>
          </p:cNvPr>
          <p:cNvSpPr txBox="1"/>
          <p:nvPr/>
        </p:nvSpPr>
        <p:spPr>
          <a:xfrm>
            <a:off x="9346186" y="2334440"/>
            <a:ext cx="2193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 err="1"/>
              <a:t>시그모이드</a:t>
            </a:r>
            <a:r>
              <a:rPr lang="ko-KR" altLang="en-US" sz="1600" dirty="0"/>
              <a:t> 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9B27F1D-B3F1-4A6B-A0CC-D732F4FAE14D}"/>
              </a:ext>
            </a:extLst>
          </p:cNvPr>
          <p:cNvCxnSpPr>
            <a:cxnSpLocks/>
            <a:stCxn id="31" idx="1"/>
            <a:endCxn id="31" idx="3"/>
          </p:cNvCxnSpPr>
          <p:nvPr/>
        </p:nvCxnSpPr>
        <p:spPr>
          <a:xfrm>
            <a:off x="8821684" y="1588225"/>
            <a:ext cx="30511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06DC03-42E4-47D7-871D-16221E9E7991}"/>
              </a:ext>
            </a:extLst>
          </p:cNvPr>
          <p:cNvSpPr txBox="1"/>
          <p:nvPr/>
        </p:nvSpPr>
        <p:spPr>
          <a:xfrm>
            <a:off x="8196195" y="1438271"/>
            <a:ext cx="625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C00000"/>
                </a:solidFill>
              </a:rPr>
              <a:t>0.5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716FB6-2913-4AB7-9246-715445E50C38}"/>
              </a:ext>
            </a:extLst>
          </p:cNvPr>
          <p:cNvSpPr txBox="1"/>
          <p:nvPr/>
        </p:nvSpPr>
        <p:spPr>
          <a:xfrm>
            <a:off x="8069062" y="1086587"/>
            <a:ext cx="81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질문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DCB94-45F6-4C4E-A8A7-A8E12BFD2893}"/>
              </a:ext>
            </a:extLst>
          </p:cNvPr>
          <p:cNvSpPr txBox="1"/>
          <p:nvPr/>
        </p:nvSpPr>
        <p:spPr>
          <a:xfrm>
            <a:off x="8109195" y="1800963"/>
            <a:ext cx="81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일반</a:t>
            </a:r>
          </a:p>
        </p:txBody>
      </p:sp>
      <p:sp>
        <p:nvSpPr>
          <p:cNvPr id="45" name="오른쪽 화살표 4">
            <a:extLst>
              <a:ext uri="{FF2B5EF4-FFF2-40B4-BE49-F238E27FC236}">
                <a16:creationId xmlns:a16="http://schemas.microsoft.com/office/drawing/2014/main" id="{6DA67460-F530-42B7-8EA4-7F7952730523}"/>
              </a:ext>
            </a:extLst>
          </p:cNvPr>
          <p:cNvSpPr/>
          <p:nvPr/>
        </p:nvSpPr>
        <p:spPr>
          <a:xfrm rot="16200000">
            <a:off x="7837158" y="1125530"/>
            <a:ext cx="428439" cy="2896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">
            <a:extLst>
              <a:ext uri="{FF2B5EF4-FFF2-40B4-BE49-F238E27FC236}">
                <a16:creationId xmlns:a16="http://schemas.microsoft.com/office/drawing/2014/main" id="{E0837C93-9AFD-4716-99D7-880F74071E57}"/>
              </a:ext>
            </a:extLst>
          </p:cNvPr>
          <p:cNvSpPr/>
          <p:nvPr/>
        </p:nvSpPr>
        <p:spPr>
          <a:xfrm rot="5400000">
            <a:off x="7877288" y="1856055"/>
            <a:ext cx="428441" cy="2896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B3F2E6A-7872-4462-B63F-6BEBCD322E6A}"/>
              </a:ext>
            </a:extLst>
          </p:cNvPr>
          <p:cNvSpPr/>
          <p:nvPr/>
        </p:nvSpPr>
        <p:spPr>
          <a:xfrm>
            <a:off x="6925166" y="4905204"/>
            <a:ext cx="1440281" cy="343398"/>
          </a:xfrm>
          <a:prstGeom prst="roundRect">
            <a:avLst>
              <a:gd name="adj" fmla="val 147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82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13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4FCDB2-C5DC-4DC2-AAFB-E7CD0CC2024A}"/>
              </a:ext>
            </a:extLst>
          </p:cNvPr>
          <p:cNvSpPr/>
          <p:nvPr/>
        </p:nvSpPr>
        <p:spPr>
          <a:xfrm>
            <a:off x="472485" y="1436862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0903DA-1564-4F0A-9AA6-3DDC5BEB343E}"/>
              </a:ext>
            </a:extLst>
          </p:cNvPr>
          <p:cNvGrpSpPr/>
          <p:nvPr/>
        </p:nvGrpSpPr>
        <p:grpSpPr>
          <a:xfrm>
            <a:off x="114631" y="1032146"/>
            <a:ext cx="2793029" cy="1307203"/>
            <a:chOff x="8185876" y="3253787"/>
            <a:chExt cx="2126842" cy="9954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388CDB-5377-41DC-9C7F-47E3A6E4632F}"/>
                </a:ext>
              </a:extLst>
            </p:cNvPr>
            <p:cNvSpPr txBox="1"/>
            <p:nvPr/>
          </p:nvSpPr>
          <p:spPr>
            <a:xfrm>
              <a:off x="8606334" y="3827339"/>
              <a:ext cx="1706384" cy="421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개체명</a:t>
              </a:r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인식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래픽 35" descr="배지 4 단색으로 채워진">
              <a:extLst>
                <a:ext uri="{FF2B5EF4-FFF2-40B4-BE49-F238E27FC236}">
                  <a16:creationId xmlns:a16="http://schemas.microsoft.com/office/drawing/2014/main" id="{24D131E5-7FC8-48FF-8D98-54B7E799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5876" y="3253787"/>
              <a:ext cx="476298" cy="47629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B0B25B-30BD-4773-9AE2-25D77FA8CC19}"/>
              </a:ext>
            </a:extLst>
          </p:cNvPr>
          <p:cNvSpPr txBox="1"/>
          <p:nvPr/>
        </p:nvSpPr>
        <p:spPr>
          <a:xfrm>
            <a:off x="3872574" y="1343286"/>
            <a:ext cx="4415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dirty="0" err="1"/>
              <a:t>개체명</a:t>
            </a:r>
            <a:r>
              <a:rPr lang="ko-KR" altLang="en-US" dirty="0"/>
              <a:t> 모델 이용   </a:t>
            </a:r>
            <a:r>
              <a:rPr lang="en-US" altLang="ko-KR" dirty="0"/>
              <a:t>=&gt; 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en-US" altLang="ko-KR" dirty="0"/>
              <a:t>IT </a:t>
            </a:r>
            <a:r>
              <a:rPr lang="ko-KR" altLang="en-US" dirty="0"/>
              <a:t>용어 태그가 붙은 형태소 이어 붙이기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dirty="0"/>
              <a:t>사용자가 질문한 </a:t>
            </a:r>
            <a:r>
              <a:rPr lang="en-US" altLang="ko-KR" dirty="0"/>
              <a:t>IT </a:t>
            </a:r>
            <a:r>
              <a:rPr lang="ko-KR" altLang="en-US" dirty="0"/>
              <a:t>용어 추출</a:t>
            </a:r>
            <a:endParaRPr lang="en-US" altLang="ko-KR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0D730AF-9409-45FD-A9F2-9499DF385485}"/>
              </a:ext>
            </a:extLst>
          </p:cNvPr>
          <p:cNvSpPr/>
          <p:nvPr/>
        </p:nvSpPr>
        <p:spPr>
          <a:xfrm>
            <a:off x="9655117" y="3467395"/>
            <a:ext cx="2175925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8897340-FF7E-41DF-A66C-5E655ABB8C5D}"/>
              </a:ext>
            </a:extLst>
          </p:cNvPr>
          <p:cNvSpPr/>
          <p:nvPr/>
        </p:nvSpPr>
        <p:spPr>
          <a:xfrm>
            <a:off x="367982" y="346739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A079C5-3AD2-49DF-A5F0-6AB3040539A7}"/>
              </a:ext>
            </a:extLst>
          </p:cNvPr>
          <p:cNvSpPr/>
          <p:nvPr/>
        </p:nvSpPr>
        <p:spPr>
          <a:xfrm>
            <a:off x="367982" y="475705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오른쪽 화살표 4">
            <a:extLst>
              <a:ext uri="{FF2B5EF4-FFF2-40B4-BE49-F238E27FC236}">
                <a16:creationId xmlns:a16="http://schemas.microsoft.com/office/drawing/2014/main" id="{58E79F7E-D600-46EF-99DA-4DD862F14D79}"/>
              </a:ext>
            </a:extLst>
          </p:cNvPr>
          <p:cNvSpPr/>
          <p:nvPr/>
        </p:nvSpPr>
        <p:spPr>
          <a:xfrm>
            <a:off x="3903954" y="4218309"/>
            <a:ext cx="984005" cy="48752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E76E1C0-BF80-4FF9-AF1A-B3814FAF079B}"/>
              </a:ext>
            </a:extLst>
          </p:cNvPr>
          <p:cNvSpPr/>
          <p:nvPr/>
        </p:nvSpPr>
        <p:spPr>
          <a:xfrm>
            <a:off x="9655118" y="4757055"/>
            <a:ext cx="2175925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API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3ECF635-6633-473C-B2A4-0E0BC38D3910}"/>
              </a:ext>
            </a:extLst>
          </p:cNvPr>
          <p:cNvSpPr/>
          <p:nvPr/>
        </p:nvSpPr>
        <p:spPr>
          <a:xfrm>
            <a:off x="5023842" y="346739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384233C-8F1F-400A-9CC4-E25A3BA73706}"/>
              </a:ext>
            </a:extLst>
          </p:cNvPr>
          <p:cNvSpPr/>
          <p:nvPr/>
        </p:nvSpPr>
        <p:spPr>
          <a:xfrm>
            <a:off x="5072360" y="475705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오른쪽 화살표 4">
            <a:extLst>
              <a:ext uri="{FF2B5EF4-FFF2-40B4-BE49-F238E27FC236}">
                <a16:creationId xmlns:a16="http://schemas.microsoft.com/office/drawing/2014/main" id="{E5147E39-AD9C-4522-845E-6B0232972318}"/>
              </a:ext>
            </a:extLst>
          </p:cNvPr>
          <p:cNvSpPr/>
          <p:nvPr/>
        </p:nvSpPr>
        <p:spPr>
          <a:xfrm>
            <a:off x="8626745" y="4205972"/>
            <a:ext cx="984005" cy="48752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8D1B4-F5E6-4C00-9A28-69DA60373BA0}"/>
              </a:ext>
            </a:extLst>
          </p:cNvPr>
          <p:cNvSpPr txBox="1"/>
          <p:nvPr/>
        </p:nvSpPr>
        <p:spPr>
          <a:xfrm>
            <a:off x="5226656" y="3562001"/>
            <a:ext cx="299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(</a:t>
            </a:r>
            <a:r>
              <a:rPr lang="ko-KR" altLang="en-US" sz="1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(DATA) (DATA) (O)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B5A362-AB8A-400D-903F-6F816C40B032}"/>
              </a:ext>
            </a:extLst>
          </p:cNvPr>
          <p:cNvSpPr txBox="1"/>
          <p:nvPr/>
        </p:nvSpPr>
        <p:spPr>
          <a:xfrm>
            <a:off x="5226656" y="4818808"/>
            <a:ext cx="299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(DATA)  (O)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95F6580-D78E-4D72-96E6-F0EC6D5A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38100"/>
            <a:ext cx="9823450" cy="730250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342904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14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4FCDB2-C5DC-4DC2-AAFB-E7CD0CC2024A}"/>
              </a:ext>
            </a:extLst>
          </p:cNvPr>
          <p:cNvSpPr/>
          <p:nvPr/>
        </p:nvSpPr>
        <p:spPr>
          <a:xfrm>
            <a:off x="472485" y="1436862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0903DA-1564-4F0A-9AA6-3DDC5BEB343E}"/>
              </a:ext>
            </a:extLst>
          </p:cNvPr>
          <p:cNvGrpSpPr/>
          <p:nvPr/>
        </p:nvGrpSpPr>
        <p:grpSpPr>
          <a:xfrm>
            <a:off x="114631" y="1032146"/>
            <a:ext cx="2793029" cy="1307203"/>
            <a:chOff x="8185876" y="3253787"/>
            <a:chExt cx="2126842" cy="9954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388CDB-5377-41DC-9C7F-47E3A6E4632F}"/>
                </a:ext>
              </a:extLst>
            </p:cNvPr>
            <p:cNvSpPr txBox="1"/>
            <p:nvPr/>
          </p:nvSpPr>
          <p:spPr>
            <a:xfrm>
              <a:off x="8606334" y="3827339"/>
              <a:ext cx="1706384" cy="421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개체명</a:t>
              </a:r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인식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래픽 35" descr="배지 4 단색으로 채워진">
              <a:extLst>
                <a:ext uri="{FF2B5EF4-FFF2-40B4-BE49-F238E27FC236}">
                  <a16:creationId xmlns:a16="http://schemas.microsoft.com/office/drawing/2014/main" id="{24D131E5-7FC8-48FF-8D98-54B7E799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5876" y="3253787"/>
              <a:ext cx="476298" cy="476298"/>
            </a:xfrm>
            <a:prstGeom prst="rect">
              <a:avLst/>
            </a:prstGeom>
          </p:spPr>
        </p:pic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884B4A3-7B0A-4A46-B774-A3CD4980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084" y="1712403"/>
            <a:ext cx="4273360" cy="195062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분류 종류</a:t>
            </a:r>
            <a:r>
              <a:rPr lang="en-US" altLang="ko-KR" dirty="0"/>
              <a:t>: </a:t>
            </a:r>
            <a:r>
              <a:rPr lang="ko-KR" altLang="en-US" dirty="0"/>
              <a:t>다중 클래스 분류</a:t>
            </a:r>
            <a:r>
              <a:rPr lang="en-US" altLang="ko-KR" dirty="0"/>
              <a:t>(BIO </a:t>
            </a:r>
            <a:r>
              <a:rPr lang="ko-KR" altLang="en-US" dirty="0"/>
              <a:t>표현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출력 활성화 함수</a:t>
            </a:r>
            <a:r>
              <a:rPr lang="en-US" altLang="ko-KR" dirty="0"/>
              <a:t>: 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pPr lvl="1"/>
            <a:r>
              <a:rPr lang="ko-KR" altLang="en-US" dirty="0"/>
              <a:t>손실 함수</a:t>
            </a:r>
            <a:r>
              <a:rPr lang="en-US" altLang="ko-KR" dirty="0"/>
              <a:t>: </a:t>
            </a:r>
            <a:r>
              <a:rPr lang="en-US" altLang="ko-KR" dirty="0" err="1"/>
              <a:t>categorical_crossentropy</a:t>
            </a:r>
            <a:endParaRPr lang="en-US" altLang="ko-KR" dirty="0"/>
          </a:p>
          <a:p>
            <a:pPr lvl="1"/>
            <a:r>
              <a:rPr lang="ko-KR" altLang="en-US" dirty="0" err="1"/>
              <a:t>옵티마이저</a:t>
            </a:r>
            <a:r>
              <a:rPr lang="en-US" altLang="ko-KR" dirty="0"/>
              <a:t>: Adam</a:t>
            </a:r>
          </a:p>
          <a:p>
            <a:pPr lvl="1"/>
            <a:r>
              <a:rPr lang="ko-KR" altLang="en-US" dirty="0"/>
              <a:t>인공 신경망</a:t>
            </a:r>
            <a:r>
              <a:rPr lang="en-US" altLang="ko-KR" dirty="0"/>
              <a:t>: LSTM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9F4861BB-B08D-47BD-8893-1B713448DE40}"/>
              </a:ext>
            </a:extLst>
          </p:cNvPr>
          <p:cNvSpPr txBox="1">
            <a:spLocks/>
          </p:cNvSpPr>
          <p:nvPr/>
        </p:nvSpPr>
        <p:spPr>
          <a:xfrm>
            <a:off x="3605786" y="1234087"/>
            <a:ext cx="3808569" cy="434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300" dirty="0" err="1"/>
              <a:t>개체명</a:t>
            </a:r>
            <a:r>
              <a:rPr lang="ko-KR" altLang="en-US" sz="2300" dirty="0"/>
              <a:t> 인식 </a:t>
            </a:r>
            <a:r>
              <a:rPr lang="en-US" altLang="ko-KR" sz="2300" dirty="0"/>
              <a:t>– </a:t>
            </a:r>
            <a:r>
              <a:rPr lang="ko-KR" altLang="en-US" sz="2300" dirty="0" err="1"/>
              <a:t>머신러닝</a:t>
            </a:r>
            <a:r>
              <a:rPr lang="ko-KR" altLang="en-US" sz="2300" dirty="0"/>
              <a:t> 기법</a:t>
            </a:r>
            <a:endParaRPr lang="en-US" altLang="ko-KR" sz="23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B232036-D7C3-4CC6-A8B5-BD56F8F58606}"/>
              </a:ext>
            </a:extLst>
          </p:cNvPr>
          <p:cNvPicPr/>
          <p:nvPr/>
        </p:nvPicPr>
        <p:blipFill rotWithShape="1">
          <a:blip r:embed="rId4"/>
          <a:srcRect l="7892" t="9555"/>
          <a:stretch/>
        </p:blipFill>
        <p:spPr>
          <a:xfrm>
            <a:off x="7591951" y="3306532"/>
            <a:ext cx="4404776" cy="20560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92AE68-E2CF-46C3-A303-BB37BBC57A7F}"/>
              </a:ext>
            </a:extLst>
          </p:cNvPr>
          <p:cNvSpPr txBox="1"/>
          <p:nvPr/>
        </p:nvSpPr>
        <p:spPr>
          <a:xfrm>
            <a:off x="8365447" y="5557596"/>
            <a:ext cx="312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/>
              <a:t>모델 정확도</a:t>
            </a:r>
            <a:r>
              <a:rPr lang="en-US" altLang="ko-KR" sz="1600" u="sng" dirty="0"/>
              <a:t>: 98 % </a:t>
            </a:r>
            <a:r>
              <a:rPr lang="ko-KR" altLang="en-US" sz="1600" u="sng" dirty="0"/>
              <a:t>이상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7296B2-4AB4-4585-BE92-B7BB3E956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268" y="1049855"/>
            <a:ext cx="3773122" cy="11021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0525A65-BD76-4FBA-A4FF-3CDF46E8199F}"/>
              </a:ext>
            </a:extLst>
          </p:cNvPr>
          <p:cNvSpPr txBox="1"/>
          <p:nvPr/>
        </p:nvSpPr>
        <p:spPr>
          <a:xfrm>
            <a:off x="8404046" y="2226967"/>
            <a:ext cx="312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7FCF300-765C-4796-96CE-BA1DDAD8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4FDA94-373B-4BD3-B69E-C8D481443DB9}"/>
              </a:ext>
            </a:extLst>
          </p:cNvPr>
          <p:cNvPicPr/>
          <p:nvPr/>
        </p:nvPicPr>
        <p:blipFill rotWithShape="1">
          <a:blip r:embed="rId6"/>
          <a:srcRect b="37468"/>
          <a:stretch/>
        </p:blipFill>
        <p:spPr>
          <a:xfrm>
            <a:off x="548197" y="3097750"/>
            <a:ext cx="2745689" cy="24106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527145-C47D-4ABF-BBA6-CB329D6DAE47}"/>
              </a:ext>
            </a:extLst>
          </p:cNvPr>
          <p:cNvSpPr txBox="1"/>
          <p:nvPr/>
        </p:nvSpPr>
        <p:spPr>
          <a:xfrm>
            <a:off x="114631" y="5588373"/>
            <a:ext cx="349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 err="1"/>
              <a:t>개체명</a:t>
            </a:r>
            <a:r>
              <a:rPr lang="ko-KR" altLang="en-US" sz="1400" dirty="0"/>
              <a:t> 인식 모델을 생성하는데 필요한 데이터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383FE1-4AB2-40DF-8173-AA62730BD111}"/>
              </a:ext>
            </a:extLst>
          </p:cNvPr>
          <p:cNvSpPr/>
          <p:nvPr/>
        </p:nvSpPr>
        <p:spPr>
          <a:xfrm>
            <a:off x="7645306" y="5094570"/>
            <a:ext cx="2745689" cy="338554"/>
          </a:xfrm>
          <a:prstGeom prst="roundRect">
            <a:avLst>
              <a:gd name="adj" fmla="val 147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오른쪽 화살표 4">
            <a:extLst>
              <a:ext uri="{FF2B5EF4-FFF2-40B4-BE49-F238E27FC236}">
                <a16:creationId xmlns:a16="http://schemas.microsoft.com/office/drawing/2014/main" id="{7E55CA07-F1A9-4CF4-BE2C-C53C51F264BC}"/>
              </a:ext>
            </a:extLst>
          </p:cNvPr>
          <p:cNvSpPr/>
          <p:nvPr/>
        </p:nvSpPr>
        <p:spPr>
          <a:xfrm>
            <a:off x="6506019" y="4072239"/>
            <a:ext cx="576613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73365-6E3C-48C7-9604-3D1B528C5D4C}"/>
              </a:ext>
            </a:extLst>
          </p:cNvPr>
          <p:cNvSpPr txBox="1"/>
          <p:nvPr/>
        </p:nvSpPr>
        <p:spPr>
          <a:xfrm>
            <a:off x="3471065" y="4225970"/>
            <a:ext cx="225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대략 </a:t>
            </a:r>
            <a:r>
              <a:rPr lang="en-US" altLang="ko-KR" dirty="0"/>
              <a:t>13,000</a:t>
            </a:r>
            <a:r>
              <a:rPr lang="ko-KR" altLang="en-US" dirty="0"/>
              <a:t>개의 문장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DB1AF-5D63-4EAD-8534-6079073D55CF}"/>
              </a:ext>
            </a:extLst>
          </p:cNvPr>
          <p:cNvSpPr txBox="1"/>
          <p:nvPr/>
        </p:nvSpPr>
        <p:spPr>
          <a:xfrm>
            <a:off x="8697357" y="2839708"/>
            <a:ext cx="21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개체명</a:t>
            </a:r>
            <a:r>
              <a:rPr lang="ko-KR" altLang="en-US" dirty="0"/>
              <a:t> 인식 모델 생성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527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15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D2277-353C-46FB-A88B-1AF42080490B}"/>
              </a:ext>
            </a:extLst>
          </p:cNvPr>
          <p:cNvSpPr txBox="1"/>
          <p:nvPr/>
        </p:nvSpPr>
        <p:spPr>
          <a:xfrm>
            <a:off x="9334829" y="3167390"/>
            <a:ext cx="2240871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답변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8EB6FDE-123B-4879-8AB1-2A777ACACA0B}"/>
              </a:ext>
            </a:extLst>
          </p:cNvPr>
          <p:cNvSpPr/>
          <p:nvPr/>
        </p:nvSpPr>
        <p:spPr>
          <a:xfrm>
            <a:off x="373420" y="3070965"/>
            <a:ext cx="2039922" cy="716071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DE782A-6B7E-4CFE-98DB-AC4D70322B1A}"/>
              </a:ext>
            </a:extLst>
          </p:cNvPr>
          <p:cNvSpPr/>
          <p:nvPr/>
        </p:nvSpPr>
        <p:spPr>
          <a:xfrm>
            <a:off x="9448298" y="2994036"/>
            <a:ext cx="2148396" cy="869928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5692FB-8B3F-4004-89BB-08880F4EB858}"/>
              </a:ext>
            </a:extLst>
          </p:cNvPr>
          <p:cNvGrpSpPr/>
          <p:nvPr/>
        </p:nvGrpSpPr>
        <p:grpSpPr>
          <a:xfrm>
            <a:off x="3326802" y="1686134"/>
            <a:ext cx="5120871" cy="3485732"/>
            <a:chOff x="3326802" y="1686134"/>
            <a:chExt cx="5120871" cy="348573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7BA4B69-21BD-4DA1-861D-CC4C207844E8}"/>
                </a:ext>
              </a:extLst>
            </p:cNvPr>
            <p:cNvSpPr/>
            <p:nvPr/>
          </p:nvSpPr>
          <p:spPr>
            <a:xfrm>
              <a:off x="3326802" y="1686134"/>
              <a:ext cx="5120871" cy="3485732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2F3A59-6BE4-4097-B005-B56806384E06}"/>
                </a:ext>
              </a:extLst>
            </p:cNvPr>
            <p:cNvSpPr txBox="1"/>
            <p:nvPr/>
          </p:nvSpPr>
          <p:spPr>
            <a:xfrm>
              <a:off x="3774129" y="1888687"/>
              <a:ext cx="4104294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검색 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881AD3-7F71-4988-A209-2752D981D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6" r="32146"/>
            <a:stretch/>
          </p:blipFill>
          <p:spPr>
            <a:xfrm>
              <a:off x="3539804" y="2624876"/>
              <a:ext cx="4694865" cy="20440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846EAC-9C99-4F15-947E-31A734935F36}"/>
                </a:ext>
              </a:extLst>
            </p:cNvPr>
            <p:cNvSpPr/>
            <p:nvPr/>
          </p:nvSpPr>
          <p:spPr>
            <a:xfrm>
              <a:off x="3451089" y="3570891"/>
              <a:ext cx="4882719" cy="2752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AE179F-8287-4930-A18C-F723A2701B27}"/>
              </a:ext>
            </a:extLst>
          </p:cNvPr>
          <p:cNvSpPr/>
          <p:nvPr/>
        </p:nvSpPr>
        <p:spPr>
          <a:xfrm>
            <a:off x="2543333" y="3287083"/>
            <a:ext cx="626491" cy="28383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6ABEF96-67A2-4362-820F-DBCD0365EB4D}"/>
              </a:ext>
            </a:extLst>
          </p:cNvPr>
          <p:cNvSpPr/>
          <p:nvPr/>
        </p:nvSpPr>
        <p:spPr>
          <a:xfrm>
            <a:off x="8634740" y="3287083"/>
            <a:ext cx="626491" cy="28383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25FDA8F-89F8-4D2F-90AD-783FE88B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402626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4DA5018-4592-40DD-9B49-3D0347220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0" t="7932" r="491" b="17040"/>
          <a:stretch/>
        </p:blipFill>
        <p:spPr>
          <a:xfrm>
            <a:off x="5911488" y="891800"/>
            <a:ext cx="2876550" cy="516559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27A15-5586-421C-9AF0-1CAAB4B0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16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D322C-1088-4808-A401-1F6827F6306F}"/>
              </a:ext>
            </a:extLst>
          </p:cNvPr>
          <p:cNvSpPr txBox="1"/>
          <p:nvPr/>
        </p:nvSpPr>
        <p:spPr>
          <a:xfrm>
            <a:off x="2212486" y="3140403"/>
            <a:ext cx="32476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IT</a:t>
            </a:r>
            <a:r>
              <a:rPr lang="ko-KR" altLang="en-US" sz="2000" dirty="0"/>
              <a:t>지식 포털 주간 기술 동향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E934EF-1CAA-4FDA-80A1-DDA5DEB9E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4" t="8541" b="12397"/>
          <a:stretch/>
        </p:blipFill>
        <p:spPr>
          <a:xfrm>
            <a:off x="8896352" y="891800"/>
            <a:ext cx="3019425" cy="5198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899BE-7230-4C72-B309-9263E5BD33FD}"/>
              </a:ext>
            </a:extLst>
          </p:cNvPr>
          <p:cNvSpPr txBox="1"/>
          <p:nvPr/>
        </p:nvSpPr>
        <p:spPr>
          <a:xfrm>
            <a:off x="2212486" y="4757026"/>
            <a:ext cx="29430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키워드로 구글 뉴스 검색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A65FE-E001-485E-A6C6-A38C9580B187}"/>
              </a:ext>
            </a:extLst>
          </p:cNvPr>
          <p:cNvSpPr txBox="1"/>
          <p:nvPr/>
        </p:nvSpPr>
        <p:spPr>
          <a:xfrm>
            <a:off x="513807" y="1632142"/>
            <a:ext cx="5474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파이썬 </a:t>
            </a:r>
            <a:r>
              <a:rPr lang="en-US" altLang="ko-KR" dirty="0" err="1"/>
              <a:t>BeautifulSoup</a:t>
            </a:r>
            <a:r>
              <a:rPr lang="ko-KR" altLang="en-US" dirty="0"/>
              <a:t>를 이용한 웹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CC37A1-139E-4C35-8B68-4671A4D35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018" y="4048501"/>
            <a:ext cx="2534403" cy="537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28AFB2-D957-45BF-BB8A-EF11C3D56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3" y="2258929"/>
            <a:ext cx="1685171" cy="88147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8005DFE-7810-48DD-A9C4-0169AF3FC7AC}"/>
              </a:ext>
            </a:extLst>
          </p:cNvPr>
          <p:cNvSpPr txBox="1">
            <a:spLocks/>
          </p:cNvSpPr>
          <p:nvPr/>
        </p:nvSpPr>
        <p:spPr>
          <a:xfrm>
            <a:off x="94618" y="37325"/>
            <a:ext cx="9824049" cy="730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구성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DBC3BC2-9D1B-4259-AC7D-946F09E7F2D7}"/>
              </a:ext>
            </a:extLst>
          </p:cNvPr>
          <p:cNvSpPr txBox="1">
            <a:spLocks/>
          </p:cNvSpPr>
          <p:nvPr/>
        </p:nvSpPr>
        <p:spPr>
          <a:xfrm>
            <a:off x="383178" y="1273397"/>
            <a:ext cx="1678119" cy="441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400" dirty="0"/>
              <a:t>부가 기능 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242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17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BE0E6534-42A6-4A02-ADF0-607A8CDE0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3" t="5159"/>
          <a:stretch/>
        </p:blipFill>
        <p:spPr>
          <a:xfrm>
            <a:off x="5743875" y="2831661"/>
            <a:ext cx="6091074" cy="319584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40D898-C378-4068-B83B-7656BD78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6" t="7790" r="28713" b="4757"/>
          <a:stretch/>
        </p:blipFill>
        <p:spPr>
          <a:xfrm>
            <a:off x="1173373" y="1873718"/>
            <a:ext cx="1254035" cy="1915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EF2460-E9DC-44C1-AD62-F7CC8FC3855C}"/>
              </a:ext>
            </a:extLst>
          </p:cNvPr>
          <p:cNvSpPr txBox="1"/>
          <p:nvPr/>
        </p:nvSpPr>
        <p:spPr>
          <a:xfrm>
            <a:off x="2801982" y="2127986"/>
            <a:ext cx="799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AWS EC2</a:t>
            </a:r>
            <a:r>
              <a:rPr lang="en-US" altLang="ko-KR" sz="1600" dirty="0"/>
              <a:t>(Elastic Compute Cloud)</a:t>
            </a:r>
            <a:r>
              <a:rPr lang="ko-KR" altLang="en-US" sz="2000" dirty="0"/>
              <a:t>서버  </a:t>
            </a:r>
            <a:r>
              <a:rPr lang="en-US" altLang="ko-KR" sz="2000" dirty="0"/>
              <a:t>=&gt; 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서버 운용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27FD0B-27FF-4CDD-BFB5-BE05499F32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73" y="4163084"/>
            <a:ext cx="1600367" cy="728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6DD40-62F4-48E5-9BBE-E1CB49C283D2}"/>
              </a:ext>
            </a:extLst>
          </p:cNvPr>
          <p:cNvSpPr txBox="1"/>
          <p:nvPr/>
        </p:nvSpPr>
        <p:spPr>
          <a:xfrm>
            <a:off x="3128066" y="4296334"/>
            <a:ext cx="243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웹 페이지 개발 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37EE9BE-BAA4-42DE-B398-FCA5678B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3B8FE-E812-4D70-81A4-FF5E4778E9EC}"/>
              </a:ext>
            </a:extLst>
          </p:cNvPr>
          <p:cNvSpPr txBox="1"/>
          <p:nvPr/>
        </p:nvSpPr>
        <p:spPr>
          <a:xfrm>
            <a:off x="276388" y="1085870"/>
            <a:ext cx="57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 시스템 특징 </a:t>
            </a:r>
          </a:p>
        </p:txBody>
      </p:sp>
    </p:spTree>
    <p:extLst>
      <p:ext uri="{BB962C8B-B14F-4D97-AF65-F5344CB8AC3E}">
        <p14:creationId xmlns:p14="http://schemas.microsoft.com/office/powerpoint/2010/main" val="90668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18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F2460-E9DC-44C1-AD62-F7CC8FC3855C}"/>
              </a:ext>
            </a:extLst>
          </p:cNvPr>
          <p:cNvSpPr txBox="1"/>
          <p:nvPr/>
        </p:nvSpPr>
        <p:spPr>
          <a:xfrm>
            <a:off x="1851650" y="1976365"/>
            <a:ext cx="3389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Tx/>
              <a:buChar char="-"/>
            </a:pPr>
            <a:r>
              <a:rPr lang="en-US" altLang="ko-KR" sz="2000" dirty="0"/>
              <a:t>Putty</a:t>
            </a:r>
            <a:r>
              <a:rPr lang="ko-KR" altLang="en-US" sz="2000" dirty="0"/>
              <a:t>로 </a:t>
            </a:r>
            <a:r>
              <a:rPr lang="en-US" altLang="ko-KR" sz="2000" dirty="0"/>
              <a:t>AWS EC2</a:t>
            </a:r>
            <a:r>
              <a:rPr lang="ko-KR" altLang="en-US" sz="2000" dirty="0"/>
              <a:t>서버 접속</a:t>
            </a:r>
            <a:endParaRPr lang="en-US" altLang="ko-KR" sz="2000" dirty="0"/>
          </a:p>
          <a:p>
            <a:pPr marL="182563" indent="-182563">
              <a:buFontTx/>
              <a:buChar char="-"/>
            </a:pPr>
            <a:r>
              <a:rPr lang="en-US" altLang="ko-KR" sz="2000" dirty="0"/>
              <a:t>CLI </a:t>
            </a:r>
            <a:r>
              <a:rPr lang="en-US" altLang="ko-KR" sz="1600" dirty="0"/>
              <a:t>(Command Line Interface)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2661A9-7B53-46BD-B28E-341DFC3A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" t="804" r="1160" b="704"/>
          <a:stretch/>
        </p:blipFill>
        <p:spPr>
          <a:xfrm>
            <a:off x="5277410" y="908492"/>
            <a:ext cx="2709983" cy="2520508"/>
          </a:xfrm>
          <a:prstGeom prst="rect">
            <a:avLst/>
          </a:prstGeom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96F9CDC-4653-4968-BD87-9A0BE00D3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127" y="1481696"/>
            <a:ext cx="1174914" cy="11749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C43DF4-B71F-419F-A63D-E7B28F702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734" y="908492"/>
            <a:ext cx="3753632" cy="2520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43E494-56F9-4E4B-ADD8-92A49FC61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6"/>
          <a:stretch/>
        </p:blipFill>
        <p:spPr>
          <a:xfrm>
            <a:off x="5277410" y="3560130"/>
            <a:ext cx="4850659" cy="25580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C018D4-9542-4418-92CD-461CAA155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30127" y="4019291"/>
            <a:ext cx="1365814" cy="12549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8E5BD92-126D-464B-8806-50D56F4FB05F}"/>
              </a:ext>
            </a:extLst>
          </p:cNvPr>
          <p:cNvSpPr txBox="1"/>
          <p:nvPr/>
        </p:nvSpPr>
        <p:spPr>
          <a:xfrm>
            <a:off x="556681" y="2757890"/>
            <a:ext cx="10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Putty</a:t>
            </a:r>
            <a:endParaRPr lang="ko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6925F4-1630-42F5-8D67-7E62F467C54C}"/>
              </a:ext>
            </a:extLst>
          </p:cNvPr>
          <p:cNvSpPr txBox="1"/>
          <p:nvPr/>
        </p:nvSpPr>
        <p:spPr>
          <a:xfrm>
            <a:off x="457612" y="5376304"/>
            <a:ext cx="1394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WinSCP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07D79F-C5F7-4E4E-B0F8-073DD05B475B}"/>
              </a:ext>
            </a:extLst>
          </p:cNvPr>
          <p:cNvSpPr txBox="1"/>
          <p:nvPr/>
        </p:nvSpPr>
        <p:spPr>
          <a:xfrm>
            <a:off x="1950292" y="4639111"/>
            <a:ext cx="317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Tx/>
              <a:buChar char="-"/>
            </a:pPr>
            <a:r>
              <a:rPr lang="ko-KR" altLang="en-US" sz="2000" dirty="0" err="1"/>
              <a:t>머신러닝</a:t>
            </a:r>
            <a:r>
              <a:rPr lang="ko-KR" altLang="en-US" sz="2000" dirty="0"/>
              <a:t> 모델 파일 관리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EF1461E-5C8A-4DCC-9CD6-4A53D396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129722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19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F2460-E9DC-44C1-AD62-F7CC8FC3855C}"/>
              </a:ext>
            </a:extLst>
          </p:cNvPr>
          <p:cNvSpPr txBox="1"/>
          <p:nvPr/>
        </p:nvSpPr>
        <p:spPr>
          <a:xfrm>
            <a:off x="1499528" y="1092906"/>
            <a:ext cx="5625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AWS RDS</a:t>
            </a:r>
            <a:r>
              <a:rPr lang="en-US" altLang="ko-KR" sz="1600" dirty="0"/>
              <a:t>(Relational Database Service)</a:t>
            </a:r>
            <a:r>
              <a:rPr lang="en-US" altLang="ko-KR" sz="2000" dirty="0"/>
              <a:t>  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데이터베이스 사용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1F9570-5881-44B4-874B-EB1C9A3A8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1" t="10666" r="30930" b="9190"/>
          <a:stretch/>
        </p:blipFill>
        <p:spPr>
          <a:xfrm>
            <a:off x="290342" y="951945"/>
            <a:ext cx="1209186" cy="1804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2F7933-E5E9-4C4D-A44E-F5ACCB7B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7" y="3200172"/>
            <a:ext cx="5776898" cy="2631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475129-D2C4-4444-AF85-ED52524FE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78" y="2940743"/>
            <a:ext cx="5055769" cy="3150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B5A3D0-0CD3-4CC2-A4EC-C1C2DB9EF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0978" y="1317218"/>
            <a:ext cx="1797515" cy="9286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A027F5-99FD-4E96-9F44-7E4A8216C4E6}"/>
              </a:ext>
            </a:extLst>
          </p:cNvPr>
          <p:cNvSpPr txBox="1"/>
          <p:nvPr/>
        </p:nvSpPr>
        <p:spPr>
          <a:xfrm>
            <a:off x="8847272" y="1568464"/>
            <a:ext cx="28694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MySQL workbench </a:t>
            </a:r>
          </a:p>
          <a:p>
            <a:r>
              <a:rPr lang="en-US" altLang="ko-KR" dirty="0"/>
              <a:t>  – </a:t>
            </a:r>
            <a:r>
              <a:rPr lang="ko-KR" altLang="en-US" dirty="0"/>
              <a:t>데이터베이스 관리  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B9198C9-9592-4D5D-9317-573D7163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149324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15830-6A0D-40F5-84B0-F8E0C539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8B06C-1554-48C3-A3D4-D80E295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03" y="105616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/>
              <a:t>주제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팀원 소개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프로젝트 구성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프로젝트 관리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시연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ko-KR" altLang="en-US" sz="2400" dirty="0"/>
              <a:t>결론</a:t>
            </a:r>
            <a:r>
              <a:rPr lang="en-US" altLang="ko-KR" sz="2400" dirty="0"/>
              <a:t>	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9086F-733F-4911-B8B9-15834B5F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821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20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024A4A-C3DD-408C-8AF3-96156D3C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r="17608"/>
          <a:stretch/>
        </p:blipFill>
        <p:spPr>
          <a:xfrm>
            <a:off x="176349" y="1038852"/>
            <a:ext cx="2038351" cy="2779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4A2DB5-C29A-4E0C-BB97-1D28F4EBD92C}"/>
              </a:ext>
            </a:extLst>
          </p:cNvPr>
          <p:cNvSpPr txBox="1"/>
          <p:nvPr/>
        </p:nvSpPr>
        <p:spPr>
          <a:xfrm>
            <a:off x="2619059" y="1203737"/>
            <a:ext cx="6953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Amazon</a:t>
            </a:r>
            <a:r>
              <a:rPr lang="ko-KR" altLang="en-US" sz="2000" dirty="0"/>
              <a:t> </a:t>
            </a:r>
            <a:r>
              <a:rPr lang="en-US" altLang="ko-KR" sz="2000" dirty="0"/>
              <a:t>Route</a:t>
            </a:r>
            <a:r>
              <a:rPr lang="ko-KR" altLang="en-US" sz="2000" dirty="0"/>
              <a:t> </a:t>
            </a:r>
            <a:r>
              <a:rPr lang="en-US" altLang="ko-KR" sz="2000" dirty="0"/>
              <a:t>53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도메인 주소 등록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2849B-4E53-4901-93E2-59686338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59" y="2027154"/>
            <a:ext cx="8048625" cy="35814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84E8B69-913F-4368-B274-2FB7E16F8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2541042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8AC077-339C-4CBD-AEF0-6107C75F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21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DCBFBEB-8AB0-4D71-BABE-DB49E3A2293B}"/>
              </a:ext>
            </a:extLst>
          </p:cNvPr>
          <p:cNvSpPr/>
          <p:nvPr/>
        </p:nvSpPr>
        <p:spPr>
          <a:xfrm>
            <a:off x="3031518" y="2422019"/>
            <a:ext cx="6492551" cy="292150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14CF5F-E09E-42D7-B1DF-C8A0229C1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77" y="3262422"/>
            <a:ext cx="1600367" cy="728167"/>
          </a:xfrm>
          <a:prstGeom prst="rect">
            <a:avLst/>
          </a:prstGeom>
        </p:spPr>
      </p:pic>
      <p:pic>
        <p:nvPicPr>
          <p:cNvPr id="12" name="그림 11" descr="텍스트, 표지판, 실외이(가) 표시된 사진&#10;&#10;자동 생성된 설명">
            <a:extLst>
              <a:ext uri="{FF2B5EF4-FFF2-40B4-BE49-F238E27FC236}">
                <a16:creationId xmlns:a16="http://schemas.microsoft.com/office/drawing/2014/main" id="{71C5680B-012A-46A8-8215-DB09CDB3B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81" y="3137399"/>
            <a:ext cx="1080528" cy="10243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AB29A1-AEB4-4CF3-A644-3CAD31469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1" b="21558"/>
          <a:stretch/>
        </p:blipFill>
        <p:spPr>
          <a:xfrm>
            <a:off x="5168635" y="3129686"/>
            <a:ext cx="1937352" cy="1026824"/>
          </a:xfrm>
          <a:prstGeom prst="rect">
            <a:avLst/>
          </a:prstGeom>
        </p:spPr>
      </p:pic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E8575AEE-8BBC-4747-AB33-3456F86EC954}"/>
              </a:ext>
            </a:extLst>
          </p:cNvPr>
          <p:cNvSpPr/>
          <p:nvPr/>
        </p:nvSpPr>
        <p:spPr>
          <a:xfrm>
            <a:off x="4523724" y="3487424"/>
            <a:ext cx="415158" cy="253352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E8D55A13-6ABD-4D3E-8A1F-2FD79E0C6781}"/>
              </a:ext>
            </a:extLst>
          </p:cNvPr>
          <p:cNvSpPr/>
          <p:nvPr/>
        </p:nvSpPr>
        <p:spPr>
          <a:xfrm>
            <a:off x="7244073" y="3467469"/>
            <a:ext cx="415158" cy="25335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C80F3D-8FBD-49AD-A42D-4782AE51E480}"/>
              </a:ext>
            </a:extLst>
          </p:cNvPr>
          <p:cNvGrpSpPr/>
          <p:nvPr/>
        </p:nvGrpSpPr>
        <p:grpSpPr>
          <a:xfrm>
            <a:off x="5694367" y="1468947"/>
            <a:ext cx="1048502" cy="1452135"/>
            <a:chOff x="3228176" y="2267049"/>
            <a:chExt cx="1491463" cy="20656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CA3A9B-48E3-4682-B0FF-DBC8731FD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5" r="30609" b="34618"/>
            <a:stretch/>
          </p:blipFill>
          <p:spPr>
            <a:xfrm>
              <a:off x="3300414" y="2744393"/>
              <a:ext cx="1419225" cy="15882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7A57C4C-491E-4E98-BA0C-24029910D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5" t="65144" r="30609" b="6611"/>
            <a:stretch/>
          </p:blipFill>
          <p:spPr>
            <a:xfrm>
              <a:off x="3228176" y="2267049"/>
              <a:ext cx="1419225" cy="686126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49582FF-56CE-4409-B641-6396575FB5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9" t="9013" r="31154" b="7817"/>
          <a:stretch/>
        </p:blipFill>
        <p:spPr>
          <a:xfrm>
            <a:off x="10531439" y="2842348"/>
            <a:ext cx="1322773" cy="17968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2CADF8F-7D78-4401-9BFB-ED0EC7FEF4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00" b="76750" l="30750" r="66833">
                        <a14:foregroundMark x1="54417" y1="51875" x2="64917" y2="47375"/>
                        <a14:foregroundMark x1="64917" y1="47375" x2="65833" y2="57750"/>
                        <a14:foregroundMark x1="48583" y1="43500" x2="48083" y2="54375"/>
                        <a14:foregroundMark x1="56000" y1="56250" x2="48083" y2="49250"/>
                        <a14:foregroundMark x1="54833" y1="59875" x2="54667" y2="47625"/>
                        <a14:foregroundMark x1="54667" y1="47625" x2="56333" y2="53625"/>
                        <a14:foregroundMark x1="50167" y1="65250" x2="48583" y2="52625"/>
                        <a14:foregroundMark x1="48583" y1="52625" x2="56500" y2="43875"/>
                        <a14:foregroundMark x1="56500" y1="43875" x2="56500" y2="43875"/>
                        <a14:foregroundMark x1="49250" y1="61125" x2="48000" y2="48500"/>
                        <a14:foregroundMark x1="48000" y1="48500" x2="53417" y2="38875"/>
                        <a14:foregroundMark x1="50167" y1="59875" x2="51167" y2="41750"/>
                        <a14:foregroundMark x1="53083" y1="64250" x2="52167" y2="42500"/>
                        <a14:foregroundMark x1="52167" y1="42500" x2="52167" y2="42500"/>
                        <a14:foregroundMark x1="48250" y1="61375" x2="50333" y2="39875"/>
                        <a14:foregroundMark x1="50333" y1="39875" x2="53583" y2="40750"/>
                        <a14:foregroundMark x1="46167" y1="60875" x2="48167" y2="49000"/>
                        <a14:foregroundMark x1="48167" y1="49000" x2="56167" y2="41500"/>
                        <a14:foregroundMark x1="47917" y1="58750" x2="48917" y2="38375"/>
                        <a14:foregroundMark x1="48917" y1="38375" x2="49750" y2="38625"/>
                        <a14:foregroundMark x1="45000" y1="58500" x2="48750" y2="43000"/>
                        <a14:foregroundMark x1="48750" y1="43000" x2="49583" y2="43500"/>
                        <a14:foregroundMark x1="42750" y1="48750" x2="46333" y2="42750"/>
                        <a14:foregroundMark x1="47417" y1="38875" x2="42917" y2="47750"/>
                        <a14:foregroundMark x1="43083" y1="46375" x2="49417" y2="41000"/>
                        <a14:foregroundMark x1="42417" y1="48250" x2="45000" y2="59125"/>
                        <a14:foregroundMark x1="55333" y1="43625" x2="56667" y2="54125"/>
                        <a14:foregroundMark x1="56167" y1="43250" x2="57000" y2="52875"/>
                        <a14:foregroundMark x1="66833" y1="45125" x2="6633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40" t="16920" r="30061" b="16566"/>
          <a:stretch/>
        </p:blipFill>
        <p:spPr>
          <a:xfrm>
            <a:off x="180291" y="3029917"/>
            <a:ext cx="1105167" cy="1126593"/>
          </a:xfrm>
          <a:prstGeom prst="rect">
            <a:avLst/>
          </a:prstGeom>
        </p:spPr>
      </p:pic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8B9D3DD9-E213-416D-BA74-2B870A9A8248}"/>
              </a:ext>
            </a:extLst>
          </p:cNvPr>
          <p:cNvSpPr/>
          <p:nvPr/>
        </p:nvSpPr>
        <p:spPr>
          <a:xfrm>
            <a:off x="1811358" y="3426451"/>
            <a:ext cx="786060" cy="400110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197648-E4DE-4A04-9CC8-8A8763D079D7}"/>
              </a:ext>
            </a:extLst>
          </p:cNvPr>
          <p:cNvSpPr txBox="1"/>
          <p:nvPr/>
        </p:nvSpPr>
        <p:spPr>
          <a:xfrm>
            <a:off x="94618" y="4129496"/>
            <a:ext cx="143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웹 브라우저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B8E5D3-DEBB-45F8-9D09-A986DF401314}"/>
              </a:ext>
            </a:extLst>
          </p:cNvPr>
          <p:cNvSpPr txBox="1"/>
          <p:nvPr/>
        </p:nvSpPr>
        <p:spPr>
          <a:xfrm>
            <a:off x="1518815" y="4104862"/>
            <a:ext cx="143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HTTP</a:t>
            </a:r>
            <a:r>
              <a:rPr lang="ko-KR" altLang="en-US" sz="2000" dirty="0"/>
              <a:t> 통신 </a:t>
            </a:r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8DE33903-782C-444C-834A-CEDF9E68CE46}"/>
              </a:ext>
            </a:extLst>
          </p:cNvPr>
          <p:cNvSpPr/>
          <p:nvPr/>
        </p:nvSpPr>
        <p:spPr>
          <a:xfrm>
            <a:off x="9745379" y="3414045"/>
            <a:ext cx="786060" cy="400110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94979-1D6B-46D1-8E2D-69C588E43DFB}"/>
              </a:ext>
            </a:extLst>
          </p:cNvPr>
          <p:cNvSpPr txBox="1"/>
          <p:nvPr/>
        </p:nvSpPr>
        <p:spPr>
          <a:xfrm>
            <a:off x="3217018" y="4252562"/>
            <a:ext cx="116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HTTP</a:t>
            </a:r>
          </a:p>
          <a:p>
            <a:pPr algn="ctr"/>
            <a:r>
              <a:rPr lang="ko-KR" altLang="en-US" sz="2000" dirty="0"/>
              <a:t>웹 서버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5345AC-96CA-4E84-92DD-DDAE12276E37}"/>
              </a:ext>
            </a:extLst>
          </p:cNvPr>
          <p:cNvSpPr txBox="1"/>
          <p:nvPr/>
        </p:nvSpPr>
        <p:spPr>
          <a:xfrm>
            <a:off x="5115629" y="4129496"/>
            <a:ext cx="2128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웹 서버</a:t>
            </a:r>
            <a:endParaRPr lang="en-US" altLang="ko-KR" sz="2000" dirty="0"/>
          </a:p>
          <a:p>
            <a:pPr algn="ctr"/>
            <a:r>
              <a:rPr lang="ko-KR" altLang="en-US" sz="2000" dirty="0"/>
              <a:t>인터페이스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A398A3-08B5-416F-8CE4-69B70890F7C2}"/>
              </a:ext>
            </a:extLst>
          </p:cNvPr>
          <p:cNvSpPr txBox="1"/>
          <p:nvPr/>
        </p:nvSpPr>
        <p:spPr>
          <a:xfrm>
            <a:off x="7477765" y="4208152"/>
            <a:ext cx="2128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웹 프레임워크 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B212FE2-7774-4849-90DE-3B990FFD7100}"/>
              </a:ext>
            </a:extLst>
          </p:cNvPr>
          <p:cNvSpPr txBox="1">
            <a:spLocks/>
          </p:cNvSpPr>
          <p:nvPr/>
        </p:nvSpPr>
        <p:spPr>
          <a:xfrm>
            <a:off x="94618" y="37325"/>
            <a:ext cx="9824049" cy="730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구성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23E63-75D0-463C-85B9-802A4021A0DC}"/>
              </a:ext>
            </a:extLst>
          </p:cNvPr>
          <p:cNvSpPr txBox="1"/>
          <p:nvPr/>
        </p:nvSpPr>
        <p:spPr>
          <a:xfrm>
            <a:off x="1205028" y="2896444"/>
            <a:ext cx="199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smu-it-chatbot.com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10425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98C4B-8F37-4002-A5C1-D475655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9A0FF8-B58C-468A-ABBC-D40AD3CC336C}"/>
              </a:ext>
            </a:extLst>
          </p:cNvPr>
          <p:cNvSpPr txBox="1">
            <a:spLocks/>
          </p:cNvSpPr>
          <p:nvPr/>
        </p:nvSpPr>
        <p:spPr>
          <a:xfrm>
            <a:off x="94618" y="37325"/>
            <a:ext cx="9824049" cy="730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구성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07D1E-67F7-4C7A-B88E-513B4B2E1528}"/>
              </a:ext>
            </a:extLst>
          </p:cNvPr>
          <p:cNvSpPr txBox="1"/>
          <p:nvPr/>
        </p:nvSpPr>
        <p:spPr>
          <a:xfrm>
            <a:off x="367982" y="1154704"/>
            <a:ext cx="157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 강점 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753FED-2431-4A78-956A-6242AEB26C4C}"/>
              </a:ext>
            </a:extLst>
          </p:cNvPr>
          <p:cNvSpPr/>
          <p:nvPr/>
        </p:nvSpPr>
        <p:spPr>
          <a:xfrm>
            <a:off x="1094485" y="1822370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 정보 집중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AAFFD7-E7F2-45BC-9D3A-3D0F6AEBEC24}"/>
              </a:ext>
            </a:extLst>
          </p:cNvPr>
          <p:cNvSpPr/>
          <p:nvPr/>
        </p:nvSpPr>
        <p:spPr>
          <a:xfrm>
            <a:off x="1094484" y="2760608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서버와 웹페이지 배포 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F1B7D2-E378-4407-84CA-28D0B1159211}"/>
              </a:ext>
            </a:extLst>
          </p:cNvPr>
          <p:cNvSpPr/>
          <p:nvPr/>
        </p:nvSpPr>
        <p:spPr>
          <a:xfrm>
            <a:off x="1094484" y="3698846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 Find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기술 동향 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7B45CF-2D1B-4D27-B7C8-E6458F31AD67}"/>
              </a:ext>
            </a:extLst>
          </p:cNvPr>
          <p:cNvSpPr/>
          <p:nvPr/>
        </p:nvSpPr>
        <p:spPr>
          <a:xfrm>
            <a:off x="1094484" y="463708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뉴스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검색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051B7-0E87-4D1B-B48E-9C238E41E786}"/>
              </a:ext>
            </a:extLst>
          </p:cNvPr>
          <p:cNvSpPr txBox="1"/>
          <p:nvPr/>
        </p:nvSpPr>
        <p:spPr>
          <a:xfrm>
            <a:off x="4249783" y="4341046"/>
            <a:ext cx="40623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기술 동향 파악 가능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B3A61-F691-4E49-B04E-A474F0433D81}"/>
              </a:ext>
            </a:extLst>
          </p:cNvPr>
          <p:cNvSpPr txBox="1"/>
          <p:nvPr/>
        </p:nvSpPr>
        <p:spPr>
          <a:xfrm>
            <a:off x="4724400" y="2933688"/>
            <a:ext cx="265588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언제든지 접속 가능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163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98C4B-8F37-4002-A5C1-D475655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9A0FF8-B58C-468A-ABBC-D40AD3CC336C}"/>
              </a:ext>
            </a:extLst>
          </p:cNvPr>
          <p:cNvSpPr txBox="1">
            <a:spLocks/>
          </p:cNvSpPr>
          <p:nvPr/>
        </p:nvSpPr>
        <p:spPr>
          <a:xfrm>
            <a:off x="94618" y="37325"/>
            <a:ext cx="9824049" cy="730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프로젝트 구성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FC75C-9281-426C-BDBA-9D30777FF5E0}"/>
              </a:ext>
            </a:extLst>
          </p:cNvPr>
          <p:cNvSpPr txBox="1"/>
          <p:nvPr/>
        </p:nvSpPr>
        <p:spPr>
          <a:xfrm>
            <a:off x="207296" y="1107635"/>
            <a:ext cx="188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 제약사항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30EC4-DF9E-4839-A49C-6FFA532515A5}"/>
              </a:ext>
            </a:extLst>
          </p:cNvPr>
          <p:cNvSpPr txBox="1"/>
          <p:nvPr/>
        </p:nvSpPr>
        <p:spPr>
          <a:xfrm>
            <a:off x="383178" y="1672906"/>
            <a:ext cx="5474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86344-98AB-4623-90B1-FB5F78013569}"/>
              </a:ext>
            </a:extLst>
          </p:cNvPr>
          <p:cNvSpPr txBox="1"/>
          <p:nvPr/>
        </p:nvSpPr>
        <p:spPr>
          <a:xfrm>
            <a:off x="939229" y="5046987"/>
            <a:ext cx="46155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답변할 수 있는 </a:t>
            </a:r>
            <a:r>
              <a:rPr lang="en-US" altLang="ko-KR" dirty="0"/>
              <a:t>IT </a:t>
            </a:r>
            <a:r>
              <a:rPr lang="ko-KR" altLang="en-US" dirty="0"/>
              <a:t>정보의 개수 </a:t>
            </a:r>
            <a:r>
              <a:rPr lang="en-US" altLang="ko-KR" dirty="0"/>
              <a:t>665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데이터베이스에 기록된 단어만 제공 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B6946-9611-43DF-A4D7-41CBAF0CCC91}"/>
              </a:ext>
            </a:extLst>
          </p:cNvPr>
          <p:cNvSpPr txBox="1"/>
          <p:nvPr/>
        </p:nvSpPr>
        <p:spPr>
          <a:xfrm>
            <a:off x="6193321" y="5004072"/>
            <a:ext cx="46155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공인된 사이트 참조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웹크롤링과</a:t>
            </a:r>
            <a:r>
              <a:rPr lang="ko-KR" altLang="en-US" dirty="0"/>
              <a:t> 답변을 생성하여 답변테이블 구성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9748E-8024-4A36-BF67-8B1C88629C6B}"/>
              </a:ext>
            </a:extLst>
          </p:cNvPr>
          <p:cNvSpPr txBox="1"/>
          <p:nvPr/>
        </p:nvSpPr>
        <p:spPr>
          <a:xfrm>
            <a:off x="983213" y="3392705"/>
            <a:ext cx="3829186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IT</a:t>
            </a:r>
            <a:r>
              <a:rPr lang="ko-KR" altLang="en-US" dirty="0"/>
              <a:t> 정보에 대해 정의정보만 제공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질문 형식 한정적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dirty="0"/>
              <a:t>IT </a:t>
            </a:r>
            <a:r>
              <a:rPr lang="ko-KR" altLang="en-US" dirty="0"/>
              <a:t>용어의 정의를 물어보는 질문만 가능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구체적인 질문 불가능  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49106-8F5E-4E33-B620-3B15AD8BBAEA}"/>
              </a:ext>
            </a:extLst>
          </p:cNvPr>
          <p:cNvSpPr txBox="1"/>
          <p:nvPr/>
        </p:nvSpPr>
        <p:spPr>
          <a:xfrm>
            <a:off x="6073987" y="3566097"/>
            <a:ext cx="5625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기계가 인식할 수 있는 의도 종류 추가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답변에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기술 이용</a:t>
            </a:r>
            <a:endParaRPr lang="en-US" altLang="ko-KR" sz="1800" dirty="0"/>
          </a:p>
          <a:p>
            <a:r>
              <a:rPr lang="en-US" altLang="ko-KR" dirty="0"/>
              <a:t>=&gt; </a:t>
            </a:r>
            <a:r>
              <a:rPr lang="ko-KR" altLang="en-US" sz="1800" dirty="0"/>
              <a:t>다양한 의도에 대해 자연스럽게 답변할 수 있도록</a:t>
            </a:r>
            <a:endParaRPr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FC0F2-16AA-44DF-9F0B-8ADFAEE2D0C6}"/>
              </a:ext>
            </a:extLst>
          </p:cNvPr>
          <p:cNvSpPr txBox="1"/>
          <p:nvPr/>
        </p:nvSpPr>
        <p:spPr>
          <a:xfrm>
            <a:off x="983213" y="2104993"/>
            <a:ext cx="37661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기본적인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기능  </a:t>
            </a:r>
            <a:r>
              <a:rPr lang="en-US" altLang="ko-KR" sz="2000" dirty="0"/>
              <a:t>-  </a:t>
            </a:r>
            <a:r>
              <a:rPr lang="ko-KR" altLang="en-US" sz="2000" dirty="0"/>
              <a:t>문답 형식 </a:t>
            </a:r>
            <a:endParaRPr lang="en-US" altLang="ko-KR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89026-10CF-4196-8BE4-90241F6A27A4}"/>
              </a:ext>
            </a:extLst>
          </p:cNvPr>
          <p:cNvSpPr txBox="1"/>
          <p:nvPr/>
        </p:nvSpPr>
        <p:spPr>
          <a:xfrm>
            <a:off x="6073987" y="2043033"/>
            <a:ext cx="540325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기능 추가 </a:t>
            </a:r>
            <a:r>
              <a:rPr lang="en-US" altLang="ko-KR" sz="2000" dirty="0"/>
              <a:t>– </a:t>
            </a:r>
            <a:r>
              <a:rPr lang="ko-KR" altLang="en-US" sz="2000" dirty="0"/>
              <a:t>주간 기술 동향</a:t>
            </a:r>
            <a:r>
              <a:rPr lang="en-US" altLang="ko-KR" sz="2000" dirty="0"/>
              <a:t>, </a:t>
            </a:r>
            <a:r>
              <a:rPr lang="ko-KR" altLang="en-US" sz="2000" dirty="0"/>
              <a:t>구글 뉴스</a:t>
            </a:r>
            <a:r>
              <a:rPr lang="en-US" altLang="ko-KR" sz="2000" dirty="0"/>
              <a:t>, </a:t>
            </a:r>
            <a:r>
              <a:rPr lang="ko-KR" altLang="en-US" sz="2000" dirty="0"/>
              <a:t>구글 검색</a:t>
            </a:r>
            <a:endParaRPr lang="en-US" altLang="ko-KR" sz="2000" dirty="0"/>
          </a:p>
        </p:txBody>
      </p:sp>
      <p:sp>
        <p:nvSpPr>
          <p:cNvPr id="26" name="오른쪽 화살표 4">
            <a:extLst>
              <a:ext uri="{FF2B5EF4-FFF2-40B4-BE49-F238E27FC236}">
                <a16:creationId xmlns:a16="http://schemas.microsoft.com/office/drawing/2014/main" id="{0DD2A6B1-6856-4EEC-8009-7086AF291060}"/>
              </a:ext>
            </a:extLst>
          </p:cNvPr>
          <p:cNvSpPr/>
          <p:nvPr/>
        </p:nvSpPr>
        <p:spPr>
          <a:xfrm>
            <a:off x="4978158" y="3714174"/>
            <a:ext cx="576613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4">
            <a:extLst>
              <a:ext uri="{FF2B5EF4-FFF2-40B4-BE49-F238E27FC236}">
                <a16:creationId xmlns:a16="http://schemas.microsoft.com/office/drawing/2014/main" id="{4689AFE9-6D25-486D-AC12-855A0C2F94BE}"/>
              </a:ext>
            </a:extLst>
          </p:cNvPr>
          <p:cNvSpPr/>
          <p:nvPr/>
        </p:nvSpPr>
        <p:spPr>
          <a:xfrm>
            <a:off x="5061548" y="5102688"/>
            <a:ext cx="576613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4">
            <a:extLst>
              <a:ext uri="{FF2B5EF4-FFF2-40B4-BE49-F238E27FC236}">
                <a16:creationId xmlns:a16="http://schemas.microsoft.com/office/drawing/2014/main" id="{2520D6DF-AE84-449B-B2AF-B87DCDC9B165}"/>
              </a:ext>
            </a:extLst>
          </p:cNvPr>
          <p:cNvSpPr/>
          <p:nvPr/>
        </p:nvSpPr>
        <p:spPr>
          <a:xfrm>
            <a:off x="4978158" y="2040961"/>
            <a:ext cx="576613" cy="46166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6974BC-EE91-4904-936C-C1D52EF4A163}"/>
              </a:ext>
            </a:extLst>
          </p:cNvPr>
          <p:cNvSpPr txBox="1"/>
          <p:nvPr/>
        </p:nvSpPr>
        <p:spPr>
          <a:xfrm>
            <a:off x="6469932" y="1449645"/>
            <a:ext cx="40623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1BAF9F-D4C0-4A0B-A0CF-8F1D956EFCDB}"/>
              </a:ext>
            </a:extLst>
          </p:cNvPr>
          <p:cNvSpPr/>
          <p:nvPr/>
        </p:nvSpPr>
        <p:spPr>
          <a:xfrm>
            <a:off x="6045479" y="3350764"/>
            <a:ext cx="5431767" cy="2449145"/>
          </a:xfrm>
          <a:prstGeom prst="roundRect">
            <a:avLst>
              <a:gd name="adj" fmla="val 6964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A58E83-E674-4960-AACD-D3F613A8EE65}"/>
              </a:ext>
            </a:extLst>
          </p:cNvPr>
          <p:cNvSpPr txBox="1"/>
          <p:nvPr/>
        </p:nvSpPr>
        <p:spPr>
          <a:xfrm>
            <a:off x="6622332" y="2871154"/>
            <a:ext cx="40623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방안 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AC0AC1-0C59-42F7-8F3F-F868D8506ED9}"/>
              </a:ext>
            </a:extLst>
          </p:cNvPr>
          <p:cNvSpPr/>
          <p:nvPr/>
        </p:nvSpPr>
        <p:spPr>
          <a:xfrm>
            <a:off x="6059732" y="1928273"/>
            <a:ext cx="5431767" cy="664929"/>
          </a:xfrm>
          <a:prstGeom prst="roundRect">
            <a:avLst>
              <a:gd name="adj" fmla="val 2137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977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BC3DB-8F66-48D5-8927-121C1259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A1B10-94C1-4FA2-B9AF-510950FD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EF76F6-13AD-4D1D-BC3A-A716B84CFAEB}"/>
              </a:ext>
            </a:extLst>
          </p:cNvPr>
          <p:cNvGrpSpPr/>
          <p:nvPr/>
        </p:nvGrpSpPr>
        <p:grpSpPr>
          <a:xfrm>
            <a:off x="468021" y="2123540"/>
            <a:ext cx="3432554" cy="2479836"/>
            <a:chOff x="414890" y="1972491"/>
            <a:chExt cx="4435789" cy="32046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BFCFD8-40F6-4201-805B-4B0E4187DB17}"/>
                </a:ext>
              </a:extLst>
            </p:cNvPr>
            <p:cNvGrpSpPr/>
            <p:nvPr/>
          </p:nvGrpSpPr>
          <p:grpSpPr>
            <a:xfrm>
              <a:off x="414890" y="1972491"/>
              <a:ext cx="4435789" cy="2700880"/>
              <a:chOff x="4655964" y="2538548"/>
              <a:chExt cx="5123767" cy="2700880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1151F3D3-D114-466D-B1EE-897791527752}"/>
                  </a:ext>
                </a:extLst>
              </p:cNvPr>
              <p:cNvSpPr/>
              <p:nvPr/>
            </p:nvSpPr>
            <p:spPr>
              <a:xfrm>
                <a:off x="7645950" y="4675612"/>
                <a:ext cx="2133781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1284FF2-0C8C-427D-997C-97478A68AD43}"/>
                  </a:ext>
                </a:extLst>
              </p:cNvPr>
              <p:cNvGrpSpPr/>
              <p:nvPr/>
            </p:nvGrpSpPr>
            <p:grpSpPr>
              <a:xfrm>
                <a:off x="5939069" y="2538548"/>
                <a:ext cx="2492581" cy="2700880"/>
                <a:chOff x="6341478" y="2120537"/>
                <a:chExt cx="2492581" cy="2700880"/>
              </a:xfrm>
            </p:grpSpPr>
            <p:sp>
              <p:nvSpPr>
                <p:cNvPr id="16" name="화살표: U자형 15">
                  <a:extLst>
                    <a:ext uri="{FF2B5EF4-FFF2-40B4-BE49-F238E27FC236}">
                      <a16:creationId xmlns:a16="http://schemas.microsoft.com/office/drawing/2014/main" id="{615B9DA5-0E41-4809-8AD4-0A5B515DB93F}"/>
                    </a:ext>
                  </a:extLst>
                </p:cNvPr>
                <p:cNvSpPr/>
                <p:nvPr/>
              </p:nvSpPr>
              <p:spPr>
                <a:xfrm rot="5400000" flipV="1">
                  <a:off x="6311963" y="2299321"/>
                  <a:ext cx="2551611" cy="2492581"/>
                </a:xfrm>
                <a:prstGeom prst="uturnArrow">
                  <a:avLst>
                    <a:gd name="adj1" fmla="val 11724"/>
                    <a:gd name="adj2" fmla="val 13470"/>
                    <a:gd name="adj3" fmla="val 17314"/>
                    <a:gd name="adj4" fmla="val 43750"/>
                    <a:gd name="adj5" fmla="val 75000"/>
                  </a:avLst>
                </a:prstGeom>
                <a:solidFill>
                  <a:srgbClr val="333F50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>
                    <a:ln w="7620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DEE1881-AE6C-46DA-8228-A1EB451F1C07}"/>
                    </a:ext>
                  </a:extLst>
                </p:cNvPr>
                <p:cNvSpPr/>
                <p:nvPr/>
              </p:nvSpPr>
              <p:spPr>
                <a:xfrm>
                  <a:off x="7587768" y="414458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80E14C8-F9D7-4C69-A7B0-E785C92B91AB}"/>
                    </a:ext>
                  </a:extLst>
                </p:cNvPr>
                <p:cNvSpPr/>
                <p:nvPr/>
              </p:nvSpPr>
              <p:spPr>
                <a:xfrm>
                  <a:off x="7812034" y="212053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/>
                </a:p>
              </p:txBody>
            </p:sp>
          </p:grpSp>
          <p:sp>
            <p:nvSpPr>
              <p:cNvPr id="14" name="화살표: U자형 13">
                <a:extLst>
                  <a:ext uri="{FF2B5EF4-FFF2-40B4-BE49-F238E27FC236}">
                    <a16:creationId xmlns:a16="http://schemas.microsoft.com/office/drawing/2014/main" id="{9CA9E77A-4023-491F-BCFB-7C04CB2237C8}"/>
                  </a:ext>
                </a:extLst>
              </p:cNvPr>
              <p:cNvSpPr/>
              <p:nvPr/>
            </p:nvSpPr>
            <p:spPr>
              <a:xfrm rot="16200000" flipV="1">
                <a:off x="6191794" y="2568063"/>
                <a:ext cx="2551611" cy="2492581"/>
              </a:xfrm>
              <a:prstGeom prst="uturnArrow">
                <a:avLst>
                  <a:gd name="adj1" fmla="val 11724"/>
                  <a:gd name="adj2" fmla="val 13470"/>
                  <a:gd name="adj3" fmla="val 17314"/>
                  <a:gd name="adj4" fmla="val 43750"/>
                  <a:gd name="adj5" fmla="val 75000"/>
                </a:avLst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ln w="76200"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DBA623B9-3DCC-4834-AA7B-22964526CC08}"/>
                  </a:ext>
                </a:extLst>
              </p:cNvPr>
              <p:cNvSpPr/>
              <p:nvPr/>
            </p:nvSpPr>
            <p:spPr>
              <a:xfrm>
                <a:off x="4655964" y="4694027"/>
                <a:ext cx="1706880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DE0C4E-FA5D-48A9-9FF4-2E6533A845E8}"/>
                </a:ext>
              </a:extLst>
            </p:cNvPr>
            <p:cNvSpPr txBox="1"/>
            <p:nvPr/>
          </p:nvSpPr>
          <p:spPr>
            <a:xfrm>
              <a:off x="771261" y="3050905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개발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A058F5-59E8-4FE8-81FE-72573F1AD4AE}"/>
                </a:ext>
              </a:extLst>
            </p:cNvPr>
            <p:cNvSpPr txBox="1"/>
            <p:nvPr/>
          </p:nvSpPr>
          <p:spPr>
            <a:xfrm>
              <a:off x="574756" y="4555942"/>
              <a:ext cx="1027611" cy="3778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학습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2F14B-2D7A-4C8C-BAD1-BF466D128F66}"/>
                </a:ext>
              </a:extLst>
            </p:cNvPr>
            <p:cNvSpPr txBox="1"/>
            <p:nvPr/>
          </p:nvSpPr>
          <p:spPr>
            <a:xfrm>
              <a:off x="1925517" y="4540742"/>
              <a:ext cx="1533943" cy="636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요구사항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분석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6EC52-4D97-4182-81FC-1241EAF80850}"/>
                </a:ext>
              </a:extLst>
            </p:cNvPr>
            <p:cNvSpPr txBox="1"/>
            <p:nvPr/>
          </p:nvSpPr>
          <p:spPr>
            <a:xfrm>
              <a:off x="3654788" y="4524101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/>
                <a:t>테스트</a:t>
              </a:r>
              <a:endParaRPr lang="ko-KR" altLang="en-US" sz="13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A81F7B-12FE-4A64-8C2D-DFFDC19088E3}"/>
                </a:ext>
              </a:extLst>
            </p:cNvPr>
            <p:cNvSpPr txBox="1"/>
            <p:nvPr/>
          </p:nvSpPr>
          <p:spPr>
            <a:xfrm>
              <a:off x="3654788" y="3028233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설계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D67BC0-DE81-4B73-9FF4-EA0477C1AF6E}"/>
              </a:ext>
            </a:extLst>
          </p:cNvPr>
          <p:cNvGrpSpPr/>
          <p:nvPr/>
        </p:nvGrpSpPr>
        <p:grpSpPr>
          <a:xfrm>
            <a:off x="3946305" y="2123540"/>
            <a:ext cx="3432554" cy="2479836"/>
            <a:chOff x="414890" y="1972491"/>
            <a:chExt cx="4435789" cy="320462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F92D0C-3A7E-4D83-9893-94EC4D87E022}"/>
                </a:ext>
              </a:extLst>
            </p:cNvPr>
            <p:cNvGrpSpPr/>
            <p:nvPr/>
          </p:nvGrpSpPr>
          <p:grpSpPr>
            <a:xfrm>
              <a:off x="414890" y="1972491"/>
              <a:ext cx="4435789" cy="2700880"/>
              <a:chOff x="4655964" y="2538548"/>
              <a:chExt cx="5123767" cy="2700880"/>
            </a:xfrm>
          </p:grpSpPr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52997F18-FAAC-47AB-924A-D3647F451C71}"/>
                  </a:ext>
                </a:extLst>
              </p:cNvPr>
              <p:cNvSpPr/>
              <p:nvPr/>
            </p:nvSpPr>
            <p:spPr>
              <a:xfrm>
                <a:off x="7645950" y="4675612"/>
                <a:ext cx="2133781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9B29110-7FA6-4E3E-A5FA-A097DA621EBF}"/>
                  </a:ext>
                </a:extLst>
              </p:cNvPr>
              <p:cNvGrpSpPr/>
              <p:nvPr/>
            </p:nvGrpSpPr>
            <p:grpSpPr>
              <a:xfrm>
                <a:off x="5939069" y="2538548"/>
                <a:ext cx="2492581" cy="2700880"/>
                <a:chOff x="6341478" y="2120537"/>
                <a:chExt cx="2492581" cy="2700880"/>
              </a:xfrm>
            </p:grpSpPr>
            <p:sp>
              <p:nvSpPr>
                <p:cNvPr id="30" name="화살표: U자형 29">
                  <a:extLst>
                    <a:ext uri="{FF2B5EF4-FFF2-40B4-BE49-F238E27FC236}">
                      <a16:creationId xmlns:a16="http://schemas.microsoft.com/office/drawing/2014/main" id="{A21A8CFA-7807-4C25-A7B2-4ABEE5F9F549}"/>
                    </a:ext>
                  </a:extLst>
                </p:cNvPr>
                <p:cNvSpPr/>
                <p:nvPr/>
              </p:nvSpPr>
              <p:spPr>
                <a:xfrm rot="5400000" flipV="1">
                  <a:off x="6311963" y="2299321"/>
                  <a:ext cx="2551611" cy="2492581"/>
                </a:xfrm>
                <a:prstGeom prst="uturnArrow">
                  <a:avLst>
                    <a:gd name="adj1" fmla="val 11724"/>
                    <a:gd name="adj2" fmla="val 13470"/>
                    <a:gd name="adj3" fmla="val 17314"/>
                    <a:gd name="adj4" fmla="val 43750"/>
                    <a:gd name="adj5" fmla="val 75000"/>
                  </a:avLst>
                </a:prstGeom>
                <a:solidFill>
                  <a:srgbClr val="333F50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>
                    <a:ln w="7620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E00A23A-ABD2-46E0-8CB2-528832E00FD0}"/>
                    </a:ext>
                  </a:extLst>
                </p:cNvPr>
                <p:cNvSpPr/>
                <p:nvPr/>
              </p:nvSpPr>
              <p:spPr>
                <a:xfrm>
                  <a:off x="7587768" y="414458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B516ECC2-3832-4E00-9F6B-29AFDB3DE094}"/>
                    </a:ext>
                  </a:extLst>
                </p:cNvPr>
                <p:cNvSpPr/>
                <p:nvPr/>
              </p:nvSpPr>
              <p:spPr>
                <a:xfrm>
                  <a:off x="7812034" y="212053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/>
                </a:p>
              </p:txBody>
            </p:sp>
          </p:grpSp>
          <p:sp>
            <p:nvSpPr>
              <p:cNvPr id="28" name="화살표: U자형 27">
                <a:extLst>
                  <a:ext uri="{FF2B5EF4-FFF2-40B4-BE49-F238E27FC236}">
                    <a16:creationId xmlns:a16="http://schemas.microsoft.com/office/drawing/2014/main" id="{90A4249F-7B46-4486-820C-720EC976825C}"/>
                  </a:ext>
                </a:extLst>
              </p:cNvPr>
              <p:cNvSpPr/>
              <p:nvPr/>
            </p:nvSpPr>
            <p:spPr>
              <a:xfrm rot="16200000" flipV="1">
                <a:off x="6191794" y="2568063"/>
                <a:ext cx="2551611" cy="2492581"/>
              </a:xfrm>
              <a:prstGeom prst="uturnArrow">
                <a:avLst>
                  <a:gd name="adj1" fmla="val 11724"/>
                  <a:gd name="adj2" fmla="val 13470"/>
                  <a:gd name="adj3" fmla="val 17314"/>
                  <a:gd name="adj4" fmla="val 43750"/>
                  <a:gd name="adj5" fmla="val 75000"/>
                </a:avLst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ln w="76200"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화살표: 오른쪽 28">
                <a:extLst>
                  <a:ext uri="{FF2B5EF4-FFF2-40B4-BE49-F238E27FC236}">
                    <a16:creationId xmlns:a16="http://schemas.microsoft.com/office/drawing/2014/main" id="{69137BA2-131C-4C86-93CF-41A8A448411D}"/>
                  </a:ext>
                </a:extLst>
              </p:cNvPr>
              <p:cNvSpPr/>
              <p:nvPr/>
            </p:nvSpPr>
            <p:spPr>
              <a:xfrm>
                <a:off x="4655964" y="4694027"/>
                <a:ext cx="1706880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482134-7C74-457E-95C7-0DF02C5A7AE2}"/>
                </a:ext>
              </a:extLst>
            </p:cNvPr>
            <p:cNvSpPr txBox="1"/>
            <p:nvPr/>
          </p:nvSpPr>
          <p:spPr>
            <a:xfrm>
              <a:off x="771261" y="3050905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개발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293F55-DCF1-4C79-A97C-07522DEBE13B}"/>
                </a:ext>
              </a:extLst>
            </p:cNvPr>
            <p:cNvSpPr txBox="1"/>
            <p:nvPr/>
          </p:nvSpPr>
          <p:spPr>
            <a:xfrm>
              <a:off x="574756" y="4555942"/>
              <a:ext cx="1027611" cy="3778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학습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4CABBD-AFB6-4AD7-B386-AEBAA28CD307}"/>
                </a:ext>
              </a:extLst>
            </p:cNvPr>
            <p:cNvSpPr txBox="1"/>
            <p:nvPr/>
          </p:nvSpPr>
          <p:spPr>
            <a:xfrm>
              <a:off x="1925517" y="4540742"/>
              <a:ext cx="1533943" cy="636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요구사항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변경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51F262-A1DC-49E0-AB0C-D1171534CBE8}"/>
                </a:ext>
              </a:extLst>
            </p:cNvPr>
            <p:cNvSpPr txBox="1"/>
            <p:nvPr/>
          </p:nvSpPr>
          <p:spPr>
            <a:xfrm>
              <a:off x="3654788" y="4524101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/>
                <a:t>테스트</a:t>
              </a:r>
              <a:endParaRPr lang="ko-KR" altLang="en-US" sz="13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AE1B74-6996-4DB5-AB9C-681AF2380626}"/>
                </a:ext>
              </a:extLst>
            </p:cNvPr>
            <p:cNvSpPr txBox="1"/>
            <p:nvPr/>
          </p:nvSpPr>
          <p:spPr>
            <a:xfrm>
              <a:off x="3654788" y="3028233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설계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E427FD-FD69-49F5-A169-588BC3F0BAEF}"/>
              </a:ext>
            </a:extLst>
          </p:cNvPr>
          <p:cNvGrpSpPr/>
          <p:nvPr/>
        </p:nvGrpSpPr>
        <p:grpSpPr>
          <a:xfrm>
            <a:off x="7373013" y="2123539"/>
            <a:ext cx="3432554" cy="2479836"/>
            <a:chOff x="414890" y="1972491"/>
            <a:chExt cx="4435789" cy="320462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7DF50C3-BA48-4E25-90B9-D1171152189F}"/>
                </a:ext>
              </a:extLst>
            </p:cNvPr>
            <p:cNvGrpSpPr/>
            <p:nvPr/>
          </p:nvGrpSpPr>
          <p:grpSpPr>
            <a:xfrm>
              <a:off x="414890" y="1972491"/>
              <a:ext cx="4435789" cy="2700880"/>
              <a:chOff x="4655964" y="2538548"/>
              <a:chExt cx="5123767" cy="2700880"/>
            </a:xfrm>
          </p:grpSpPr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801A33FE-2DDF-49D8-9482-32CC4F818FEC}"/>
                  </a:ext>
                </a:extLst>
              </p:cNvPr>
              <p:cNvSpPr/>
              <p:nvPr/>
            </p:nvSpPr>
            <p:spPr>
              <a:xfrm>
                <a:off x="7645950" y="4675612"/>
                <a:ext cx="2133781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C02198A-CB8C-4B35-BB57-EFD7B075C06E}"/>
                  </a:ext>
                </a:extLst>
              </p:cNvPr>
              <p:cNvGrpSpPr/>
              <p:nvPr/>
            </p:nvGrpSpPr>
            <p:grpSpPr>
              <a:xfrm>
                <a:off x="5939069" y="2538548"/>
                <a:ext cx="2492581" cy="2700880"/>
                <a:chOff x="6341478" y="2120537"/>
                <a:chExt cx="2492581" cy="2700880"/>
              </a:xfrm>
            </p:grpSpPr>
            <p:sp>
              <p:nvSpPr>
                <p:cNvPr id="44" name="화살표: U자형 43">
                  <a:extLst>
                    <a:ext uri="{FF2B5EF4-FFF2-40B4-BE49-F238E27FC236}">
                      <a16:creationId xmlns:a16="http://schemas.microsoft.com/office/drawing/2014/main" id="{062C64A2-BB83-4BA4-9F9F-D40057A7D301}"/>
                    </a:ext>
                  </a:extLst>
                </p:cNvPr>
                <p:cNvSpPr/>
                <p:nvPr/>
              </p:nvSpPr>
              <p:spPr>
                <a:xfrm rot="5400000" flipV="1">
                  <a:off x="6311963" y="2299321"/>
                  <a:ext cx="2551611" cy="2492581"/>
                </a:xfrm>
                <a:prstGeom prst="uturnArrow">
                  <a:avLst>
                    <a:gd name="adj1" fmla="val 11724"/>
                    <a:gd name="adj2" fmla="val 13470"/>
                    <a:gd name="adj3" fmla="val 17314"/>
                    <a:gd name="adj4" fmla="val 43750"/>
                    <a:gd name="adj5" fmla="val 75000"/>
                  </a:avLst>
                </a:prstGeom>
                <a:solidFill>
                  <a:srgbClr val="333F50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>
                    <a:ln w="7620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2347107-B245-4BF9-BD27-B10B6EF9D826}"/>
                    </a:ext>
                  </a:extLst>
                </p:cNvPr>
                <p:cNvSpPr/>
                <p:nvPr/>
              </p:nvSpPr>
              <p:spPr>
                <a:xfrm>
                  <a:off x="7587768" y="414458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75C31BC-A864-4EFE-851E-4CF7B16180F0}"/>
                    </a:ext>
                  </a:extLst>
                </p:cNvPr>
                <p:cNvSpPr/>
                <p:nvPr/>
              </p:nvSpPr>
              <p:spPr>
                <a:xfrm>
                  <a:off x="7812034" y="212053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/>
                </a:p>
              </p:txBody>
            </p:sp>
          </p:grpSp>
          <p:sp>
            <p:nvSpPr>
              <p:cNvPr id="42" name="화살표: U자형 41">
                <a:extLst>
                  <a:ext uri="{FF2B5EF4-FFF2-40B4-BE49-F238E27FC236}">
                    <a16:creationId xmlns:a16="http://schemas.microsoft.com/office/drawing/2014/main" id="{B4C354AE-A971-42DA-9155-AA7DB3B88C21}"/>
                  </a:ext>
                </a:extLst>
              </p:cNvPr>
              <p:cNvSpPr/>
              <p:nvPr/>
            </p:nvSpPr>
            <p:spPr>
              <a:xfrm rot="16200000" flipV="1">
                <a:off x="6191794" y="2568063"/>
                <a:ext cx="2551611" cy="2492581"/>
              </a:xfrm>
              <a:prstGeom prst="uturnArrow">
                <a:avLst>
                  <a:gd name="adj1" fmla="val 11724"/>
                  <a:gd name="adj2" fmla="val 13470"/>
                  <a:gd name="adj3" fmla="val 17314"/>
                  <a:gd name="adj4" fmla="val 43750"/>
                  <a:gd name="adj5" fmla="val 75000"/>
                </a:avLst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ln w="76200"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6ACD4FC7-DC49-411C-8BB5-AE7156C42E29}"/>
                  </a:ext>
                </a:extLst>
              </p:cNvPr>
              <p:cNvSpPr/>
              <p:nvPr/>
            </p:nvSpPr>
            <p:spPr>
              <a:xfrm>
                <a:off x="4655964" y="4694027"/>
                <a:ext cx="1706880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15DDAC-A4B0-48C6-B750-2910386091D7}"/>
                </a:ext>
              </a:extLst>
            </p:cNvPr>
            <p:cNvSpPr txBox="1"/>
            <p:nvPr/>
          </p:nvSpPr>
          <p:spPr>
            <a:xfrm>
              <a:off x="771261" y="3050905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개발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4CB0C8-2878-4B61-9723-335ABCD36B08}"/>
                </a:ext>
              </a:extLst>
            </p:cNvPr>
            <p:cNvSpPr txBox="1"/>
            <p:nvPr/>
          </p:nvSpPr>
          <p:spPr>
            <a:xfrm>
              <a:off x="574756" y="4555942"/>
              <a:ext cx="1027611" cy="3778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학습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7E01F4-93F2-4DE4-9141-DF405FA63625}"/>
                </a:ext>
              </a:extLst>
            </p:cNvPr>
            <p:cNvSpPr txBox="1"/>
            <p:nvPr/>
          </p:nvSpPr>
          <p:spPr>
            <a:xfrm>
              <a:off x="1925517" y="4540742"/>
              <a:ext cx="1533943" cy="6363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요구사항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확정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7BD8B8-579F-44B5-A4D5-4B1BFF30B62E}"/>
                </a:ext>
              </a:extLst>
            </p:cNvPr>
            <p:cNvSpPr txBox="1"/>
            <p:nvPr/>
          </p:nvSpPr>
          <p:spPr>
            <a:xfrm>
              <a:off x="3654788" y="4524101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테스트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26547E-DAED-4901-BB25-219021216BDB}"/>
                </a:ext>
              </a:extLst>
            </p:cNvPr>
            <p:cNvSpPr txBox="1"/>
            <p:nvPr/>
          </p:nvSpPr>
          <p:spPr>
            <a:xfrm>
              <a:off x="3654788" y="3028233"/>
              <a:ext cx="1027611" cy="37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설계</a:t>
              </a: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3DDA9937-D7EB-47C7-B688-F72218B80DA6}"/>
              </a:ext>
            </a:extLst>
          </p:cNvPr>
          <p:cNvSpPr/>
          <p:nvPr/>
        </p:nvSpPr>
        <p:spPr>
          <a:xfrm>
            <a:off x="2975157" y="4474640"/>
            <a:ext cx="1750133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 개발 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0258518-BECF-4A28-AA38-967EC9E5EA2B}"/>
              </a:ext>
            </a:extLst>
          </p:cNvPr>
          <p:cNvSpPr/>
          <p:nvPr/>
        </p:nvSpPr>
        <p:spPr>
          <a:xfrm>
            <a:off x="6475742" y="4470295"/>
            <a:ext cx="1750133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버전 개발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AA801FB4-C49F-4044-982C-FB6073B8D847}"/>
              </a:ext>
            </a:extLst>
          </p:cNvPr>
          <p:cNvSpPr/>
          <p:nvPr/>
        </p:nvSpPr>
        <p:spPr>
          <a:xfrm>
            <a:off x="9933004" y="4427834"/>
            <a:ext cx="1750133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버전 개발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893543-7CFC-48DF-B412-9DD649F96240}"/>
              </a:ext>
            </a:extLst>
          </p:cNvPr>
          <p:cNvSpPr txBox="1"/>
          <p:nvPr/>
        </p:nvSpPr>
        <p:spPr>
          <a:xfrm>
            <a:off x="375566" y="1159619"/>
            <a:ext cx="57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라이프 사이클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A597E92-C0B4-44B6-A741-6D229749160E}"/>
              </a:ext>
            </a:extLst>
          </p:cNvPr>
          <p:cNvSpPr txBox="1"/>
          <p:nvPr/>
        </p:nvSpPr>
        <p:spPr>
          <a:xfrm>
            <a:off x="3372756" y="5203624"/>
            <a:ext cx="90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~5/28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8ACFA4-6C85-4CB4-AA88-BB2412835195}"/>
              </a:ext>
            </a:extLst>
          </p:cNvPr>
          <p:cNvSpPr txBox="1"/>
          <p:nvPr/>
        </p:nvSpPr>
        <p:spPr>
          <a:xfrm>
            <a:off x="6921454" y="5194613"/>
            <a:ext cx="90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~8/22</a:t>
            </a:r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C5E9C0-3AB8-469C-85F7-84A7A47D13D0}"/>
              </a:ext>
            </a:extLst>
          </p:cNvPr>
          <p:cNvSpPr txBox="1"/>
          <p:nvPr/>
        </p:nvSpPr>
        <p:spPr>
          <a:xfrm>
            <a:off x="10354008" y="5187488"/>
            <a:ext cx="90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~9/26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77F377-AEC2-44D0-B721-F076CD338361}"/>
              </a:ext>
            </a:extLst>
          </p:cNvPr>
          <p:cNvSpPr txBox="1"/>
          <p:nvPr/>
        </p:nvSpPr>
        <p:spPr>
          <a:xfrm>
            <a:off x="467217" y="1693237"/>
            <a:ext cx="5731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애자일 방법 </a:t>
            </a:r>
          </a:p>
        </p:txBody>
      </p:sp>
    </p:spTree>
    <p:extLst>
      <p:ext uri="{BB962C8B-B14F-4D97-AF65-F5344CB8AC3E}">
        <p14:creationId xmlns:p14="http://schemas.microsoft.com/office/powerpoint/2010/main" val="1673219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29D7A-D6D8-46AD-9472-29537488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DD31D-EE17-4F6C-B4B8-15873937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66" y="1189687"/>
            <a:ext cx="4808076" cy="5873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프로토타입 개발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2DB32-199A-42F7-AF69-4802484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0BAAD0-7ED2-48E3-9578-BAA48DA19FDB}"/>
              </a:ext>
            </a:extLst>
          </p:cNvPr>
          <p:cNvGrpSpPr/>
          <p:nvPr/>
        </p:nvGrpSpPr>
        <p:grpSpPr>
          <a:xfrm>
            <a:off x="219238" y="1946634"/>
            <a:ext cx="4435789" cy="2952784"/>
            <a:chOff x="414890" y="1972491"/>
            <a:chExt cx="4435789" cy="29527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029DDB-2E09-435E-9A7A-92EF2892596F}"/>
                </a:ext>
              </a:extLst>
            </p:cNvPr>
            <p:cNvGrpSpPr/>
            <p:nvPr/>
          </p:nvGrpSpPr>
          <p:grpSpPr>
            <a:xfrm>
              <a:off x="414890" y="1972491"/>
              <a:ext cx="4435789" cy="2700880"/>
              <a:chOff x="4655964" y="2538548"/>
              <a:chExt cx="5123767" cy="270088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1FF7106-6BE3-4F31-950D-3BBBF85862AB}"/>
                  </a:ext>
                </a:extLst>
              </p:cNvPr>
              <p:cNvGrpSpPr/>
              <p:nvPr/>
            </p:nvGrpSpPr>
            <p:grpSpPr>
              <a:xfrm>
                <a:off x="5939069" y="2538548"/>
                <a:ext cx="2492581" cy="2700880"/>
                <a:chOff x="6341478" y="2120537"/>
                <a:chExt cx="2492581" cy="2700880"/>
              </a:xfrm>
            </p:grpSpPr>
            <p:sp>
              <p:nvSpPr>
                <p:cNvPr id="10" name="화살표: U자형 9">
                  <a:extLst>
                    <a:ext uri="{FF2B5EF4-FFF2-40B4-BE49-F238E27FC236}">
                      <a16:creationId xmlns:a16="http://schemas.microsoft.com/office/drawing/2014/main" id="{F9A48371-20FF-4B57-82C5-3431D35346F0}"/>
                    </a:ext>
                  </a:extLst>
                </p:cNvPr>
                <p:cNvSpPr/>
                <p:nvPr/>
              </p:nvSpPr>
              <p:spPr>
                <a:xfrm rot="5400000" flipV="1">
                  <a:off x="6311963" y="2299321"/>
                  <a:ext cx="2551611" cy="2492581"/>
                </a:xfrm>
                <a:prstGeom prst="uturnArrow">
                  <a:avLst>
                    <a:gd name="adj1" fmla="val 11724"/>
                    <a:gd name="adj2" fmla="val 13470"/>
                    <a:gd name="adj3" fmla="val 17314"/>
                    <a:gd name="adj4" fmla="val 43750"/>
                    <a:gd name="adj5" fmla="val 75000"/>
                  </a:avLst>
                </a:prstGeom>
                <a:solidFill>
                  <a:srgbClr val="333F50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7620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C9DDEB0-9C56-4F27-BA95-3F3A7859D492}"/>
                    </a:ext>
                  </a:extLst>
                </p:cNvPr>
                <p:cNvSpPr/>
                <p:nvPr/>
              </p:nvSpPr>
              <p:spPr>
                <a:xfrm>
                  <a:off x="7587768" y="414458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42D5AD21-E74D-4BEE-9F58-8C081F085038}"/>
                    </a:ext>
                  </a:extLst>
                </p:cNvPr>
                <p:cNvSpPr/>
                <p:nvPr/>
              </p:nvSpPr>
              <p:spPr>
                <a:xfrm>
                  <a:off x="7812034" y="212053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209CF954-3753-4FD1-9F4C-C2F72275A8B2}"/>
                  </a:ext>
                </a:extLst>
              </p:cNvPr>
              <p:cNvSpPr/>
              <p:nvPr/>
            </p:nvSpPr>
            <p:spPr>
              <a:xfrm>
                <a:off x="7645950" y="4675612"/>
                <a:ext cx="2133781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U자형 7">
                <a:extLst>
                  <a:ext uri="{FF2B5EF4-FFF2-40B4-BE49-F238E27FC236}">
                    <a16:creationId xmlns:a16="http://schemas.microsoft.com/office/drawing/2014/main" id="{5289F586-03F0-4E0D-9882-F755F98FE756}"/>
                  </a:ext>
                </a:extLst>
              </p:cNvPr>
              <p:cNvSpPr/>
              <p:nvPr/>
            </p:nvSpPr>
            <p:spPr>
              <a:xfrm rot="16200000" flipV="1">
                <a:off x="6191794" y="2568063"/>
                <a:ext cx="2551611" cy="2492581"/>
              </a:xfrm>
              <a:prstGeom prst="uturnArrow">
                <a:avLst>
                  <a:gd name="adj1" fmla="val 11724"/>
                  <a:gd name="adj2" fmla="val 13470"/>
                  <a:gd name="adj3" fmla="val 17314"/>
                  <a:gd name="adj4" fmla="val 43750"/>
                  <a:gd name="adj5" fmla="val 75000"/>
                </a:avLst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76200"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52736939-B31C-48BA-A78B-0064CAB09657}"/>
                  </a:ext>
                </a:extLst>
              </p:cNvPr>
              <p:cNvSpPr/>
              <p:nvPr/>
            </p:nvSpPr>
            <p:spPr>
              <a:xfrm>
                <a:off x="4655964" y="4694027"/>
                <a:ext cx="1706880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D239B-995E-42AC-B8DC-5705D5BEC510}"/>
                </a:ext>
              </a:extLst>
            </p:cNvPr>
            <p:cNvSpPr txBox="1"/>
            <p:nvPr/>
          </p:nvSpPr>
          <p:spPr>
            <a:xfrm>
              <a:off x="771261" y="3050905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개발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8DA6C-9FDF-4C69-99D4-A69698EDD309}"/>
                </a:ext>
              </a:extLst>
            </p:cNvPr>
            <p:cNvSpPr txBox="1"/>
            <p:nvPr/>
          </p:nvSpPr>
          <p:spPr>
            <a:xfrm>
              <a:off x="574755" y="4555943"/>
              <a:ext cx="10276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학습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218003-5234-45A1-877F-3376D848598F}"/>
                </a:ext>
              </a:extLst>
            </p:cNvPr>
            <p:cNvSpPr txBox="1"/>
            <p:nvPr/>
          </p:nvSpPr>
          <p:spPr>
            <a:xfrm>
              <a:off x="1925517" y="4540740"/>
              <a:ext cx="15339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요구사항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255F35-165F-437F-AA9E-F62834F2F7DA}"/>
                </a:ext>
              </a:extLst>
            </p:cNvPr>
            <p:cNvSpPr txBox="1"/>
            <p:nvPr/>
          </p:nvSpPr>
          <p:spPr>
            <a:xfrm>
              <a:off x="3654789" y="4524102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테스트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6B9AAA-7DBB-4645-A310-2603D61F1A9E}"/>
                </a:ext>
              </a:extLst>
            </p:cNvPr>
            <p:cNvSpPr txBox="1"/>
            <p:nvPr/>
          </p:nvSpPr>
          <p:spPr>
            <a:xfrm>
              <a:off x="3654789" y="3028233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설계</a:t>
              </a:r>
            </a:p>
          </p:txBody>
        </p:sp>
      </p:grp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4BFFCD75-DA7D-4A1B-AE3D-FD16718AA29E}"/>
              </a:ext>
            </a:extLst>
          </p:cNvPr>
          <p:cNvSpPr txBox="1">
            <a:spLocks/>
          </p:cNvSpPr>
          <p:nvPr/>
        </p:nvSpPr>
        <p:spPr>
          <a:xfrm>
            <a:off x="5119572" y="1710632"/>
            <a:ext cx="6680261" cy="3737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dirty="0"/>
              <a:t>기간 </a:t>
            </a:r>
            <a:r>
              <a:rPr lang="en-US" altLang="ko-KR" dirty="0"/>
              <a:t>: 1/8 ~ 5/28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학습 </a:t>
            </a:r>
            <a:r>
              <a:rPr lang="en-US" altLang="ko-KR" dirty="0"/>
              <a:t>: Python,  </a:t>
            </a:r>
            <a:r>
              <a:rPr lang="ko-KR" altLang="en-US" dirty="0" err="1"/>
              <a:t>챗봇</a:t>
            </a:r>
            <a:r>
              <a:rPr lang="ko-KR" altLang="en-US" dirty="0"/>
              <a:t> 조사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이론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요구사항 </a:t>
            </a:r>
            <a:r>
              <a:rPr lang="en-US" altLang="ko-KR" dirty="0"/>
              <a:t>: </a:t>
            </a:r>
            <a:r>
              <a:rPr lang="ko-KR" altLang="en-US" dirty="0"/>
              <a:t>사용자 채팅 입력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응답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어려움 </a:t>
            </a:r>
            <a:r>
              <a:rPr lang="en-US" altLang="ko-KR" dirty="0"/>
              <a:t>: </a:t>
            </a:r>
            <a:r>
              <a:rPr lang="ko-KR" altLang="en-US" dirty="0"/>
              <a:t>파이썬 패키지 라이브러리간 버전 충돌 발생 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해결방안 </a:t>
            </a:r>
            <a:r>
              <a:rPr lang="en-US" altLang="ko-KR" dirty="0"/>
              <a:t>: </a:t>
            </a:r>
            <a:r>
              <a:rPr lang="ko-KR" altLang="en-US" dirty="0"/>
              <a:t>공식문서 확인을 통해 버전을 조율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29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29D7A-D6D8-46AD-9472-29537488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2DB32-199A-42F7-AF69-4802484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99426-6DE5-4B36-B8F1-BB58F050C058}"/>
              </a:ext>
            </a:extLst>
          </p:cNvPr>
          <p:cNvGrpSpPr/>
          <p:nvPr/>
        </p:nvGrpSpPr>
        <p:grpSpPr>
          <a:xfrm>
            <a:off x="225477" y="1952608"/>
            <a:ext cx="4435789" cy="2952784"/>
            <a:chOff x="414890" y="1972491"/>
            <a:chExt cx="4435789" cy="295278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520ED7-D1A5-402F-B31E-FDEFB45E72EB}"/>
                </a:ext>
              </a:extLst>
            </p:cNvPr>
            <p:cNvGrpSpPr/>
            <p:nvPr/>
          </p:nvGrpSpPr>
          <p:grpSpPr>
            <a:xfrm>
              <a:off x="414890" y="1972491"/>
              <a:ext cx="4435789" cy="2700880"/>
              <a:chOff x="4655964" y="2538548"/>
              <a:chExt cx="5123767" cy="270088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2E73D51-7831-4F0D-B535-60D7F3FC9A1C}"/>
                  </a:ext>
                </a:extLst>
              </p:cNvPr>
              <p:cNvGrpSpPr/>
              <p:nvPr/>
            </p:nvGrpSpPr>
            <p:grpSpPr>
              <a:xfrm>
                <a:off x="5939069" y="2538548"/>
                <a:ext cx="2492581" cy="2700880"/>
                <a:chOff x="6341478" y="2120537"/>
                <a:chExt cx="2492581" cy="2700880"/>
              </a:xfrm>
            </p:grpSpPr>
            <p:sp>
              <p:nvSpPr>
                <p:cNvPr id="16" name="화살표: U자형 15">
                  <a:extLst>
                    <a:ext uri="{FF2B5EF4-FFF2-40B4-BE49-F238E27FC236}">
                      <a16:creationId xmlns:a16="http://schemas.microsoft.com/office/drawing/2014/main" id="{E2862892-23F6-4BC0-8233-C5329BC88674}"/>
                    </a:ext>
                  </a:extLst>
                </p:cNvPr>
                <p:cNvSpPr/>
                <p:nvPr/>
              </p:nvSpPr>
              <p:spPr>
                <a:xfrm rot="5400000" flipV="1">
                  <a:off x="6311963" y="2299321"/>
                  <a:ext cx="2551611" cy="2492581"/>
                </a:xfrm>
                <a:prstGeom prst="uturnArrow">
                  <a:avLst>
                    <a:gd name="adj1" fmla="val 11724"/>
                    <a:gd name="adj2" fmla="val 13470"/>
                    <a:gd name="adj3" fmla="val 17314"/>
                    <a:gd name="adj4" fmla="val 43750"/>
                    <a:gd name="adj5" fmla="val 75000"/>
                  </a:avLst>
                </a:prstGeom>
                <a:solidFill>
                  <a:srgbClr val="333F50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7620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C3B0854C-CCC6-4A76-B319-069B3D90EE77}"/>
                    </a:ext>
                  </a:extLst>
                </p:cNvPr>
                <p:cNvSpPr/>
                <p:nvPr/>
              </p:nvSpPr>
              <p:spPr>
                <a:xfrm>
                  <a:off x="7587768" y="414458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0E137BC-944B-4A67-92A2-572B7162C6CF}"/>
                    </a:ext>
                  </a:extLst>
                </p:cNvPr>
                <p:cNvSpPr/>
                <p:nvPr/>
              </p:nvSpPr>
              <p:spPr>
                <a:xfrm>
                  <a:off x="7812034" y="212053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4DC16E69-132B-4D35-906B-63495B02C604}"/>
                  </a:ext>
                </a:extLst>
              </p:cNvPr>
              <p:cNvSpPr/>
              <p:nvPr/>
            </p:nvSpPr>
            <p:spPr>
              <a:xfrm>
                <a:off x="7645950" y="4675612"/>
                <a:ext cx="2133781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U자형 13">
                <a:extLst>
                  <a:ext uri="{FF2B5EF4-FFF2-40B4-BE49-F238E27FC236}">
                    <a16:creationId xmlns:a16="http://schemas.microsoft.com/office/drawing/2014/main" id="{1FD4428F-68E9-4FF7-915B-CCD9B6568164}"/>
                  </a:ext>
                </a:extLst>
              </p:cNvPr>
              <p:cNvSpPr/>
              <p:nvPr/>
            </p:nvSpPr>
            <p:spPr>
              <a:xfrm rot="16200000" flipV="1">
                <a:off x="6191794" y="2568063"/>
                <a:ext cx="2551611" cy="2492581"/>
              </a:xfrm>
              <a:prstGeom prst="uturnArrow">
                <a:avLst>
                  <a:gd name="adj1" fmla="val 11724"/>
                  <a:gd name="adj2" fmla="val 13470"/>
                  <a:gd name="adj3" fmla="val 17314"/>
                  <a:gd name="adj4" fmla="val 43750"/>
                  <a:gd name="adj5" fmla="val 75000"/>
                </a:avLst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76200"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BB8B644B-EA79-49E3-85C8-655D0B9391FE}"/>
                  </a:ext>
                </a:extLst>
              </p:cNvPr>
              <p:cNvSpPr/>
              <p:nvPr/>
            </p:nvSpPr>
            <p:spPr>
              <a:xfrm>
                <a:off x="4655964" y="4694027"/>
                <a:ext cx="1706880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639CBE-A658-4CA5-8FD8-CA676E568CFE}"/>
                </a:ext>
              </a:extLst>
            </p:cNvPr>
            <p:cNvSpPr txBox="1"/>
            <p:nvPr/>
          </p:nvSpPr>
          <p:spPr>
            <a:xfrm>
              <a:off x="771261" y="3050905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개발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136541-D276-4FF3-AF8A-8EDEC0511718}"/>
                </a:ext>
              </a:extLst>
            </p:cNvPr>
            <p:cNvSpPr txBox="1"/>
            <p:nvPr/>
          </p:nvSpPr>
          <p:spPr>
            <a:xfrm>
              <a:off x="574755" y="4555943"/>
              <a:ext cx="10276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학습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5097B8-98B4-4E88-8003-3FD43530F191}"/>
                </a:ext>
              </a:extLst>
            </p:cNvPr>
            <p:cNvSpPr txBox="1"/>
            <p:nvPr/>
          </p:nvSpPr>
          <p:spPr>
            <a:xfrm>
              <a:off x="1925517" y="4540740"/>
              <a:ext cx="15339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요구사항 변경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BBA3D-06DD-4CAF-9EF6-976865ACDCAD}"/>
                </a:ext>
              </a:extLst>
            </p:cNvPr>
            <p:cNvSpPr txBox="1"/>
            <p:nvPr/>
          </p:nvSpPr>
          <p:spPr>
            <a:xfrm>
              <a:off x="3654789" y="4524102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테스트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4EC9C-5338-4012-B49B-19A17294E1FB}"/>
                </a:ext>
              </a:extLst>
            </p:cNvPr>
            <p:cNvSpPr txBox="1"/>
            <p:nvPr/>
          </p:nvSpPr>
          <p:spPr>
            <a:xfrm>
              <a:off x="3654789" y="3028233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설계</a:t>
              </a: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9B9233E-CD8A-40AD-B01D-7E0813129E06}"/>
              </a:ext>
            </a:extLst>
          </p:cNvPr>
          <p:cNvSpPr txBox="1">
            <a:spLocks/>
          </p:cNvSpPr>
          <p:nvPr/>
        </p:nvSpPr>
        <p:spPr>
          <a:xfrm>
            <a:off x="5320618" y="1483340"/>
            <a:ext cx="6871382" cy="372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dirty="0"/>
              <a:t>기간 </a:t>
            </a:r>
            <a:r>
              <a:rPr lang="en-US" altLang="ko-KR" dirty="0"/>
              <a:t>: 6/24 ~ 8/22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학습 </a:t>
            </a:r>
            <a:r>
              <a:rPr lang="en-US" altLang="ko-KR" dirty="0"/>
              <a:t>: </a:t>
            </a:r>
            <a:r>
              <a:rPr lang="ko-KR" altLang="en-US" dirty="0"/>
              <a:t>웹 개발</a:t>
            </a:r>
            <a:r>
              <a:rPr lang="en-US" altLang="ko-KR" dirty="0"/>
              <a:t>, AWS EC2, </a:t>
            </a:r>
            <a:r>
              <a:rPr lang="ko-KR" altLang="en-US" dirty="0" err="1"/>
              <a:t>머신러닝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요구사항 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ko-KR" altLang="en-US" dirty="0"/>
              <a:t> 정확도 개선</a:t>
            </a:r>
            <a:r>
              <a:rPr lang="en-US" altLang="ko-KR" dirty="0"/>
              <a:t>, </a:t>
            </a:r>
          </a:p>
          <a:p>
            <a:pPr marL="1611313" lvl="1" indent="0">
              <a:lnSpc>
                <a:spcPct val="200000"/>
              </a:lnSpc>
              <a:buNone/>
            </a:pPr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 </a:t>
            </a:r>
            <a:r>
              <a:rPr lang="ko-KR" altLang="en-US" dirty="0"/>
              <a:t>서버를 통한 웹페이지 접속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어려움 </a:t>
            </a:r>
            <a:r>
              <a:rPr lang="en-US" altLang="ko-KR" dirty="0"/>
              <a:t>: </a:t>
            </a:r>
            <a:r>
              <a:rPr lang="ko-KR" altLang="en-US" dirty="0"/>
              <a:t>웹서버 운용관련 문제 발생</a:t>
            </a:r>
            <a:r>
              <a:rPr lang="en-US" altLang="ko-KR" dirty="0"/>
              <a:t>, </a:t>
            </a:r>
            <a:r>
              <a:rPr lang="ko-KR" altLang="en-US" dirty="0"/>
              <a:t>데이터베이스 연결 오류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해결방안 </a:t>
            </a:r>
            <a:r>
              <a:rPr lang="en-US" altLang="ko-KR" dirty="0"/>
              <a:t>: AWS</a:t>
            </a:r>
            <a:r>
              <a:rPr lang="ko-KR" altLang="en-US" dirty="0"/>
              <a:t> 문의 및 공식 문서</a:t>
            </a:r>
            <a:r>
              <a:rPr lang="en-US" altLang="ko-KR" dirty="0"/>
              <a:t>, </a:t>
            </a:r>
            <a:r>
              <a:rPr lang="ko-KR" altLang="en-US" dirty="0"/>
              <a:t>자료조사를 통해서 해결</a:t>
            </a:r>
            <a:endParaRPr lang="en-US" altLang="ko-KR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00BE1FF8-4694-4C45-9229-F94B6327BAF1}"/>
              </a:ext>
            </a:extLst>
          </p:cNvPr>
          <p:cNvSpPr txBox="1">
            <a:spLocks/>
          </p:cNvSpPr>
          <p:nvPr/>
        </p:nvSpPr>
        <p:spPr>
          <a:xfrm>
            <a:off x="198566" y="1189687"/>
            <a:ext cx="6298028" cy="587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2.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차 버전 개발 </a:t>
            </a:r>
            <a:r>
              <a:rPr lang="en-US" altLang="ko-KR" sz="2000" dirty="0"/>
              <a:t>(</a:t>
            </a:r>
            <a:r>
              <a:rPr lang="ko-KR" altLang="en-US" sz="2000" dirty="0"/>
              <a:t>장고</a:t>
            </a:r>
            <a:r>
              <a:rPr lang="en-US" altLang="ko-KR" sz="2000" dirty="0"/>
              <a:t>,</a:t>
            </a:r>
            <a:r>
              <a:rPr lang="ko-KR" altLang="en-US" sz="2000" dirty="0"/>
              <a:t> 기본적인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기능 제공</a:t>
            </a:r>
            <a:r>
              <a:rPr lang="en-US" altLang="ko-KR" sz="2000" dirty="0"/>
              <a:t>)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474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29D7A-D6D8-46AD-9472-29537488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2DB32-199A-42F7-AF69-4802484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27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598938-1ED9-4D63-98C4-573EFF7070A6}"/>
              </a:ext>
            </a:extLst>
          </p:cNvPr>
          <p:cNvGrpSpPr/>
          <p:nvPr/>
        </p:nvGrpSpPr>
        <p:grpSpPr>
          <a:xfrm>
            <a:off x="225477" y="1952608"/>
            <a:ext cx="4435789" cy="2952784"/>
            <a:chOff x="414890" y="1972491"/>
            <a:chExt cx="4435789" cy="295278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B44F979-A115-48BC-9CF8-5375DE65F3CE}"/>
                </a:ext>
              </a:extLst>
            </p:cNvPr>
            <p:cNvGrpSpPr/>
            <p:nvPr/>
          </p:nvGrpSpPr>
          <p:grpSpPr>
            <a:xfrm>
              <a:off x="414890" y="1972491"/>
              <a:ext cx="4435789" cy="2700880"/>
              <a:chOff x="4655964" y="2538548"/>
              <a:chExt cx="5123767" cy="270088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507C2A9-38B5-4CDE-8D02-D76289DB51E1}"/>
                  </a:ext>
                </a:extLst>
              </p:cNvPr>
              <p:cNvGrpSpPr/>
              <p:nvPr/>
            </p:nvGrpSpPr>
            <p:grpSpPr>
              <a:xfrm>
                <a:off x="5939069" y="2538548"/>
                <a:ext cx="2492581" cy="2700880"/>
                <a:chOff x="6341478" y="2120537"/>
                <a:chExt cx="2492581" cy="2700880"/>
              </a:xfrm>
            </p:grpSpPr>
            <p:sp>
              <p:nvSpPr>
                <p:cNvPr id="16" name="화살표: U자형 15">
                  <a:extLst>
                    <a:ext uri="{FF2B5EF4-FFF2-40B4-BE49-F238E27FC236}">
                      <a16:creationId xmlns:a16="http://schemas.microsoft.com/office/drawing/2014/main" id="{4A1BB97E-2E0F-433C-AD23-F7DD5759BD96}"/>
                    </a:ext>
                  </a:extLst>
                </p:cNvPr>
                <p:cNvSpPr/>
                <p:nvPr/>
              </p:nvSpPr>
              <p:spPr>
                <a:xfrm rot="5400000" flipV="1">
                  <a:off x="6311963" y="2299321"/>
                  <a:ext cx="2551611" cy="2492581"/>
                </a:xfrm>
                <a:prstGeom prst="uturnArrow">
                  <a:avLst>
                    <a:gd name="adj1" fmla="val 11724"/>
                    <a:gd name="adj2" fmla="val 13470"/>
                    <a:gd name="adj3" fmla="val 17314"/>
                    <a:gd name="adj4" fmla="val 43750"/>
                    <a:gd name="adj5" fmla="val 75000"/>
                  </a:avLst>
                </a:prstGeom>
                <a:solidFill>
                  <a:srgbClr val="333F50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76200">
                      <a:solidFill>
                        <a:schemeClr val="bg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08A5037-1916-46B0-8539-70094C1AF4BD}"/>
                    </a:ext>
                  </a:extLst>
                </p:cNvPr>
                <p:cNvSpPr/>
                <p:nvPr/>
              </p:nvSpPr>
              <p:spPr>
                <a:xfrm>
                  <a:off x="7587768" y="414458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42F1BD4-D138-4C8D-B338-BF037A080BB0}"/>
                    </a:ext>
                  </a:extLst>
                </p:cNvPr>
                <p:cNvSpPr/>
                <p:nvPr/>
              </p:nvSpPr>
              <p:spPr>
                <a:xfrm>
                  <a:off x="7812034" y="2120537"/>
                  <a:ext cx="1022025" cy="5928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A1FE1CC7-5DD8-4FD6-9D6F-0BF658710CEA}"/>
                  </a:ext>
                </a:extLst>
              </p:cNvPr>
              <p:cNvSpPr/>
              <p:nvPr/>
            </p:nvSpPr>
            <p:spPr>
              <a:xfrm>
                <a:off x="7645950" y="4675612"/>
                <a:ext cx="2133781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U자형 13">
                <a:extLst>
                  <a:ext uri="{FF2B5EF4-FFF2-40B4-BE49-F238E27FC236}">
                    <a16:creationId xmlns:a16="http://schemas.microsoft.com/office/drawing/2014/main" id="{FB62C367-45CD-466A-AF91-ECAEA300826C}"/>
                  </a:ext>
                </a:extLst>
              </p:cNvPr>
              <p:cNvSpPr/>
              <p:nvPr/>
            </p:nvSpPr>
            <p:spPr>
              <a:xfrm rot="16200000" flipV="1">
                <a:off x="6191794" y="2568063"/>
                <a:ext cx="2551611" cy="2492581"/>
              </a:xfrm>
              <a:prstGeom prst="uturnArrow">
                <a:avLst>
                  <a:gd name="adj1" fmla="val 11724"/>
                  <a:gd name="adj2" fmla="val 13470"/>
                  <a:gd name="adj3" fmla="val 17314"/>
                  <a:gd name="adj4" fmla="val 43750"/>
                  <a:gd name="adj5" fmla="val 75000"/>
                </a:avLst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76200"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027B16D-F07B-4D40-BB83-1C0B58141F85}"/>
                  </a:ext>
                </a:extLst>
              </p:cNvPr>
              <p:cNvSpPr/>
              <p:nvPr/>
            </p:nvSpPr>
            <p:spPr>
              <a:xfrm>
                <a:off x="4655964" y="4694027"/>
                <a:ext cx="1706880" cy="516840"/>
              </a:xfrm>
              <a:prstGeom prst="rightArrow">
                <a:avLst/>
              </a:prstGeom>
              <a:solidFill>
                <a:srgbClr val="333F50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064C2A-9FDD-4F68-A367-77541A25CA80}"/>
                </a:ext>
              </a:extLst>
            </p:cNvPr>
            <p:cNvSpPr txBox="1"/>
            <p:nvPr/>
          </p:nvSpPr>
          <p:spPr>
            <a:xfrm>
              <a:off x="771261" y="3050905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개발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7492D5-57BF-4EE4-AC1E-F4DE340C18E1}"/>
                </a:ext>
              </a:extLst>
            </p:cNvPr>
            <p:cNvSpPr txBox="1"/>
            <p:nvPr/>
          </p:nvSpPr>
          <p:spPr>
            <a:xfrm>
              <a:off x="574755" y="4555943"/>
              <a:ext cx="10276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학습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81F52-3A0B-4F92-AFEA-A671F97CBFA6}"/>
                </a:ext>
              </a:extLst>
            </p:cNvPr>
            <p:cNvSpPr txBox="1"/>
            <p:nvPr/>
          </p:nvSpPr>
          <p:spPr>
            <a:xfrm>
              <a:off x="1925517" y="4540740"/>
              <a:ext cx="15339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요구사항 확정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E2C59D-9C69-4B4B-A0D6-994AD6DDF9F1}"/>
                </a:ext>
              </a:extLst>
            </p:cNvPr>
            <p:cNvSpPr txBox="1"/>
            <p:nvPr/>
          </p:nvSpPr>
          <p:spPr>
            <a:xfrm>
              <a:off x="3654789" y="4524102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테스트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0A12C5-6D6B-487F-B91D-86D4FC5D7888}"/>
                </a:ext>
              </a:extLst>
            </p:cNvPr>
            <p:cNvSpPr txBox="1"/>
            <p:nvPr/>
          </p:nvSpPr>
          <p:spPr>
            <a:xfrm>
              <a:off x="3654789" y="3028233"/>
              <a:ext cx="102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설계</a:t>
              </a: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6F54FAAF-282B-4557-B87A-76C40058C9FD}"/>
              </a:ext>
            </a:extLst>
          </p:cNvPr>
          <p:cNvSpPr txBox="1">
            <a:spLocks/>
          </p:cNvSpPr>
          <p:nvPr/>
        </p:nvSpPr>
        <p:spPr>
          <a:xfrm>
            <a:off x="5006642" y="1374123"/>
            <a:ext cx="68713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dirty="0"/>
              <a:t>기간 </a:t>
            </a:r>
            <a:r>
              <a:rPr lang="en-US" altLang="ko-KR" dirty="0"/>
              <a:t>: 8/23 ~ 9/26</a:t>
            </a:r>
          </a:p>
          <a:p>
            <a:pPr lvl="1">
              <a:lnSpc>
                <a:spcPct val="200000"/>
              </a:lnSpc>
            </a:pPr>
            <a:r>
              <a:rPr lang="ko-KR" altLang="en-US" dirty="0"/>
              <a:t>학습 </a:t>
            </a:r>
            <a:r>
              <a:rPr lang="en-US" altLang="ko-KR" dirty="0"/>
              <a:t>: </a:t>
            </a:r>
            <a:r>
              <a:rPr lang="ko-KR" altLang="en-US" dirty="0" err="1"/>
              <a:t>웹개발</a:t>
            </a:r>
            <a:r>
              <a:rPr lang="ko-KR" altLang="en-US" dirty="0"/>
              <a:t> 언어</a:t>
            </a:r>
            <a:r>
              <a:rPr lang="en-US" altLang="ko-KR" dirty="0"/>
              <a:t>, </a:t>
            </a:r>
            <a:r>
              <a:rPr lang="ko-KR" altLang="en-US" dirty="0"/>
              <a:t>웹 배포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요구사항 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ko-KR" altLang="en-US" dirty="0"/>
              <a:t> 처리 속도 개선</a:t>
            </a:r>
            <a:r>
              <a:rPr lang="en-US" altLang="ko-KR" dirty="0"/>
              <a:t>, </a:t>
            </a:r>
          </a:p>
          <a:p>
            <a:pPr marL="457200" lvl="1" indent="1066800">
              <a:lnSpc>
                <a:spcPct val="200000"/>
              </a:lnSpc>
              <a:buNone/>
            </a:pPr>
            <a:r>
              <a:rPr lang="ko-KR" altLang="en-US" dirty="0" err="1"/>
              <a:t>웹크롤링을</a:t>
            </a:r>
            <a:r>
              <a:rPr lang="ko-KR" altLang="en-US" dirty="0"/>
              <a:t> 통한 주간기술동향</a:t>
            </a:r>
            <a:r>
              <a:rPr lang="en-US" altLang="ko-KR" dirty="0"/>
              <a:t>, </a:t>
            </a:r>
            <a:r>
              <a:rPr lang="ko-KR" altLang="en-US" dirty="0"/>
              <a:t>구글 뉴스 항목 추가</a:t>
            </a:r>
            <a:r>
              <a:rPr lang="en-US" altLang="ko-KR" dirty="0"/>
              <a:t>, </a:t>
            </a:r>
          </a:p>
          <a:p>
            <a:pPr marL="457200" lvl="1" indent="1066800">
              <a:lnSpc>
                <a:spcPct val="200000"/>
              </a:lnSpc>
              <a:buNone/>
            </a:pPr>
            <a:r>
              <a:rPr lang="ko-KR" altLang="en-US" dirty="0"/>
              <a:t>도메인을 통한 웹페이지 접속</a:t>
            </a:r>
            <a:r>
              <a:rPr lang="en-US" altLang="ko-KR" dirty="0"/>
              <a:t>,  </a:t>
            </a:r>
            <a:r>
              <a:rPr lang="ko-KR" altLang="en-US" dirty="0"/>
              <a:t>웹디자인 개선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어려움 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ko-KR" altLang="en-US" dirty="0"/>
              <a:t> 지연 발생</a:t>
            </a:r>
            <a:r>
              <a:rPr lang="en-US" altLang="ko-KR" dirty="0"/>
              <a:t>, </a:t>
            </a:r>
            <a:r>
              <a:rPr lang="ko-KR" altLang="en-US" dirty="0"/>
              <a:t>웹 개발 코드 문제</a:t>
            </a:r>
            <a:r>
              <a:rPr lang="en-US" altLang="ko-KR" dirty="0"/>
              <a:t>, </a:t>
            </a:r>
            <a:r>
              <a:rPr lang="ko-KR" altLang="en-US" dirty="0"/>
              <a:t>팀원 건강문제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해결방안 </a:t>
            </a:r>
            <a:r>
              <a:rPr lang="en-US" altLang="ko-KR" dirty="0"/>
              <a:t>: </a:t>
            </a:r>
            <a:r>
              <a:rPr lang="ko-KR" altLang="en-US" dirty="0"/>
              <a:t>추가 학습과 자료조사를 통한 해결 및 웹 개발 언어 숙련</a:t>
            </a:r>
            <a:endParaRPr lang="en-US" altLang="ko-KR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FEBAC2C-F7FF-4159-A6CF-3D6E3276F4D7}"/>
              </a:ext>
            </a:extLst>
          </p:cNvPr>
          <p:cNvSpPr txBox="1">
            <a:spLocks/>
          </p:cNvSpPr>
          <p:nvPr/>
        </p:nvSpPr>
        <p:spPr>
          <a:xfrm>
            <a:off x="198566" y="1189687"/>
            <a:ext cx="6298028" cy="587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3. 2</a:t>
            </a:r>
            <a:r>
              <a:rPr lang="ko-KR" altLang="en-US" sz="2000" dirty="0"/>
              <a:t>차 버전 개발 </a:t>
            </a:r>
            <a:r>
              <a:rPr lang="en-US" altLang="ko-KR" sz="2000" dirty="0"/>
              <a:t>(</a:t>
            </a:r>
            <a:r>
              <a:rPr lang="ko-KR" altLang="en-US" sz="2000" dirty="0"/>
              <a:t>부가 기능 및 웹 배포</a:t>
            </a:r>
            <a:r>
              <a:rPr lang="en-US" altLang="ko-KR" sz="2000" dirty="0"/>
              <a:t>) 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2057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29D7A-D6D8-46AD-9472-29537488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2DB32-199A-42F7-AF69-4802484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998ED8-6090-4C2C-8856-ED9E5400B5B8}"/>
              </a:ext>
            </a:extLst>
          </p:cNvPr>
          <p:cNvSpPr txBox="1"/>
          <p:nvPr/>
        </p:nvSpPr>
        <p:spPr>
          <a:xfrm>
            <a:off x="253679" y="1019075"/>
            <a:ext cx="57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2800" dirty="0"/>
              <a:t> </a:t>
            </a:r>
            <a:r>
              <a:rPr lang="ko-KR" altLang="en-US" sz="2800" dirty="0" err="1"/>
              <a:t>머신러닝</a:t>
            </a:r>
            <a:r>
              <a:rPr lang="ko-KR" altLang="en-US" sz="2800" dirty="0"/>
              <a:t> 라이프 사이클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6D2C9BF-1F7C-433A-B0D9-E84CE86052CB}"/>
              </a:ext>
            </a:extLst>
          </p:cNvPr>
          <p:cNvSpPr/>
          <p:nvPr/>
        </p:nvSpPr>
        <p:spPr>
          <a:xfrm>
            <a:off x="3757218" y="1805233"/>
            <a:ext cx="1713300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구조화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7B9AB3-1EDB-4783-9D45-18CB6D9BE4DF}"/>
              </a:ext>
            </a:extLst>
          </p:cNvPr>
          <p:cNvSpPr/>
          <p:nvPr/>
        </p:nvSpPr>
        <p:spPr>
          <a:xfrm>
            <a:off x="1429559" y="1793617"/>
            <a:ext cx="1713300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결정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6C2A43F-5D14-453B-BFBE-9E79B5EECE82}"/>
              </a:ext>
            </a:extLst>
          </p:cNvPr>
          <p:cNvSpPr/>
          <p:nvPr/>
        </p:nvSpPr>
        <p:spPr>
          <a:xfrm>
            <a:off x="1406353" y="3061211"/>
            <a:ext cx="1713300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8954048-F9A0-4C51-8302-012A561C6E60}"/>
              </a:ext>
            </a:extLst>
          </p:cNvPr>
          <p:cNvSpPr/>
          <p:nvPr/>
        </p:nvSpPr>
        <p:spPr>
          <a:xfrm>
            <a:off x="2808429" y="4144056"/>
            <a:ext cx="1713300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0DFFC81-A6EC-48DB-8E83-2B4A0D90F9B1}"/>
              </a:ext>
            </a:extLst>
          </p:cNvPr>
          <p:cNvSpPr/>
          <p:nvPr/>
        </p:nvSpPr>
        <p:spPr>
          <a:xfrm>
            <a:off x="1434539" y="5269259"/>
            <a:ext cx="1713299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822EDCE-7A88-4000-A1C5-43B3810D8080}"/>
              </a:ext>
            </a:extLst>
          </p:cNvPr>
          <p:cNvSpPr/>
          <p:nvPr/>
        </p:nvSpPr>
        <p:spPr>
          <a:xfrm>
            <a:off x="166845" y="4146886"/>
            <a:ext cx="1713300" cy="64974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보완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오른쪽 화살표 4">
            <a:extLst>
              <a:ext uri="{FF2B5EF4-FFF2-40B4-BE49-F238E27FC236}">
                <a16:creationId xmlns:a16="http://schemas.microsoft.com/office/drawing/2014/main" id="{FB6AA1DD-261E-481D-9ABA-7276B225D95A}"/>
              </a:ext>
            </a:extLst>
          </p:cNvPr>
          <p:cNvSpPr/>
          <p:nvPr/>
        </p:nvSpPr>
        <p:spPr>
          <a:xfrm rot="5400000">
            <a:off x="2063074" y="2591692"/>
            <a:ext cx="399857" cy="404868"/>
          </a:xfrm>
          <a:prstGeom prst="rightArrow">
            <a:avLst>
              <a:gd name="adj1" fmla="val 37404"/>
              <a:gd name="adj2" fmla="val 46460"/>
            </a:avLst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4">
            <a:extLst>
              <a:ext uri="{FF2B5EF4-FFF2-40B4-BE49-F238E27FC236}">
                <a16:creationId xmlns:a16="http://schemas.microsoft.com/office/drawing/2014/main" id="{F0E4C578-DD35-49A6-A3B5-A01B3ECE7D74}"/>
              </a:ext>
            </a:extLst>
          </p:cNvPr>
          <p:cNvSpPr/>
          <p:nvPr/>
        </p:nvSpPr>
        <p:spPr>
          <a:xfrm flipH="1">
            <a:off x="3265222" y="1923203"/>
            <a:ext cx="399857" cy="404868"/>
          </a:xfrm>
          <a:prstGeom prst="rightArrow">
            <a:avLst>
              <a:gd name="adj1" fmla="val 37404"/>
              <a:gd name="adj2" fmla="val 46460"/>
            </a:avLst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화살표 4">
            <a:extLst>
              <a:ext uri="{FF2B5EF4-FFF2-40B4-BE49-F238E27FC236}">
                <a16:creationId xmlns:a16="http://schemas.microsoft.com/office/drawing/2014/main" id="{53A982A3-4915-48FB-86AE-CAA8C5EE9788}"/>
              </a:ext>
            </a:extLst>
          </p:cNvPr>
          <p:cNvSpPr/>
          <p:nvPr/>
        </p:nvSpPr>
        <p:spPr>
          <a:xfrm rot="7742315">
            <a:off x="3214800" y="4998637"/>
            <a:ext cx="399857" cy="404868"/>
          </a:xfrm>
          <a:prstGeom prst="rightArrow">
            <a:avLst>
              <a:gd name="adj1" fmla="val 37404"/>
              <a:gd name="adj2" fmla="val 46460"/>
            </a:avLst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화살표 4">
            <a:extLst>
              <a:ext uri="{FF2B5EF4-FFF2-40B4-BE49-F238E27FC236}">
                <a16:creationId xmlns:a16="http://schemas.microsoft.com/office/drawing/2014/main" id="{E9F6F3F2-41C3-468A-BCA0-78F8A7F0F454}"/>
              </a:ext>
            </a:extLst>
          </p:cNvPr>
          <p:cNvSpPr/>
          <p:nvPr/>
        </p:nvSpPr>
        <p:spPr>
          <a:xfrm rot="2342315">
            <a:off x="3214432" y="3641173"/>
            <a:ext cx="399857" cy="404868"/>
          </a:xfrm>
          <a:prstGeom prst="rightArrow">
            <a:avLst>
              <a:gd name="adj1" fmla="val 37404"/>
              <a:gd name="adj2" fmla="val 46460"/>
            </a:avLst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4">
            <a:extLst>
              <a:ext uri="{FF2B5EF4-FFF2-40B4-BE49-F238E27FC236}">
                <a16:creationId xmlns:a16="http://schemas.microsoft.com/office/drawing/2014/main" id="{B5AED15D-5A77-4AAA-98A8-AF1FDA37746E}"/>
              </a:ext>
            </a:extLst>
          </p:cNvPr>
          <p:cNvSpPr/>
          <p:nvPr/>
        </p:nvSpPr>
        <p:spPr>
          <a:xfrm rot="13142315">
            <a:off x="972056" y="4912985"/>
            <a:ext cx="399857" cy="404868"/>
          </a:xfrm>
          <a:prstGeom prst="rightArrow">
            <a:avLst>
              <a:gd name="adj1" fmla="val 37404"/>
              <a:gd name="adj2" fmla="val 46460"/>
            </a:avLst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4">
            <a:extLst>
              <a:ext uri="{FF2B5EF4-FFF2-40B4-BE49-F238E27FC236}">
                <a16:creationId xmlns:a16="http://schemas.microsoft.com/office/drawing/2014/main" id="{16828EBD-5ADA-4FB3-9AC5-FAA413205B7D}"/>
              </a:ext>
            </a:extLst>
          </p:cNvPr>
          <p:cNvSpPr/>
          <p:nvPr/>
        </p:nvSpPr>
        <p:spPr>
          <a:xfrm rot="18542315">
            <a:off x="911349" y="3586234"/>
            <a:ext cx="399857" cy="404868"/>
          </a:xfrm>
          <a:prstGeom prst="rightArrow">
            <a:avLst>
              <a:gd name="adj1" fmla="val 37404"/>
              <a:gd name="adj2" fmla="val 46460"/>
            </a:avLst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B33E5748-F2C9-46EE-B1A7-8052F6F3E605}"/>
              </a:ext>
            </a:extLst>
          </p:cNvPr>
          <p:cNvSpPr txBox="1">
            <a:spLocks/>
          </p:cNvSpPr>
          <p:nvPr/>
        </p:nvSpPr>
        <p:spPr>
          <a:xfrm>
            <a:off x="6015351" y="3149718"/>
            <a:ext cx="6116802" cy="1541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800" dirty="0"/>
              <a:t>학습데이터 </a:t>
            </a:r>
            <a:r>
              <a:rPr lang="en-US" altLang="ko-KR" sz="1800" dirty="0"/>
              <a:t>10</a:t>
            </a:r>
            <a:r>
              <a:rPr lang="ko-KR" altLang="en-US" sz="1800" dirty="0"/>
              <a:t>만개 이상이 적절 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err="1"/>
              <a:t>질문문</a:t>
            </a:r>
            <a:r>
              <a:rPr lang="ko-KR" altLang="en-US" sz="1800" dirty="0"/>
              <a:t> 형식이  정해져 있어  많은 양의 질문 형식을  생성하는데 한계 발생 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특정 목적을 가진 문장 </a:t>
            </a:r>
            <a:r>
              <a:rPr lang="en-US" altLang="ko-KR" sz="1800" dirty="0"/>
              <a:t>=&gt;</a:t>
            </a:r>
            <a:r>
              <a:rPr lang="ko-KR" altLang="en-US" sz="1800" dirty="0"/>
              <a:t> 특정 형식 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데이터가 적어도 </a:t>
            </a:r>
            <a:r>
              <a:rPr lang="en-US" altLang="ko-KR" sz="1800" dirty="0"/>
              <a:t>IT</a:t>
            </a:r>
            <a:r>
              <a:rPr lang="ko-KR" altLang="en-US" sz="1800" dirty="0"/>
              <a:t>질문을 잘 구별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E88FDA-AB2F-450B-AFDF-ACC285D949E4}"/>
              </a:ext>
            </a:extLst>
          </p:cNvPr>
          <p:cNvSpPr txBox="1"/>
          <p:nvPr/>
        </p:nvSpPr>
        <p:spPr>
          <a:xfrm>
            <a:off x="5985629" y="1538753"/>
            <a:ext cx="60452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- 36,000</a:t>
            </a:r>
            <a:r>
              <a:rPr lang="ko-KR" altLang="en-US" sz="1800" dirty="0"/>
              <a:t>개의 학습 데이터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IT</a:t>
            </a:r>
            <a:r>
              <a:rPr lang="ko-KR" altLang="en-US" sz="1800" dirty="0"/>
              <a:t>용어 질문이라는 특정 목적의 코퍼스를 구하는데 어려움 발생</a:t>
            </a:r>
            <a:endParaRPr lang="en-US" altLang="ko-KR" sz="1800" dirty="0"/>
          </a:p>
        </p:txBody>
      </p:sp>
      <p:sp>
        <p:nvSpPr>
          <p:cNvPr id="77" name="오른쪽 화살표 4">
            <a:extLst>
              <a:ext uri="{FF2B5EF4-FFF2-40B4-BE49-F238E27FC236}">
                <a16:creationId xmlns:a16="http://schemas.microsoft.com/office/drawing/2014/main" id="{BBD91D18-E2D2-4C4C-82F3-10B857BFBB47}"/>
              </a:ext>
            </a:extLst>
          </p:cNvPr>
          <p:cNvSpPr/>
          <p:nvPr/>
        </p:nvSpPr>
        <p:spPr>
          <a:xfrm>
            <a:off x="6096000" y="2267889"/>
            <a:ext cx="576613" cy="46166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F6B394-A7DD-4B95-95E3-CB084EA1D5FC}"/>
              </a:ext>
            </a:extLst>
          </p:cNvPr>
          <p:cNvSpPr txBox="1"/>
          <p:nvPr/>
        </p:nvSpPr>
        <p:spPr>
          <a:xfrm>
            <a:off x="6773422" y="2298740"/>
            <a:ext cx="2553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학습데이터 직접 생성</a:t>
            </a:r>
            <a:endParaRPr lang="en-US" altLang="ko-KR" dirty="0"/>
          </a:p>
        </p:txBody>
      </p:sp>
      <p:sp>
        <p:nvSpPr>
          <p:cNvPr id="80" name="오른쪽 화살표 4">
            <a:extLst>
              <a:ext uri="{FF2B5EF4-FFF2-40B4-BE49-F238E27FC236}">
                <a16:creationId xmlns:a16="http://schemas.microsoft.com/office/drawing/2014/main" id="{3599208D-8775-4163-8914-AFBEA1C7E518}"/>
              </a:ext>
            </a:extLst>
          </p:cNvPr>
          <p:cNvSpPr/>
          <p:nvPr/>
        </p:nvSpPr>
        <p:spPr>
          <a:xfrm>
            <a:off x="6161520" y="4691403"/>
            <a:ext cx="576613" cy="46166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821214-7E01-4B64-8B4A-AF50C2D0EB77}"/>
              </a:ext>
            </a:extLst>
          </p:cNvPr>
          <p:cNvSpPr txBox="1"/>
          <p:nvPr/>
        </p:nvSpPr>
        <p:spPr>
          <a:xfrm>
            <a:off x="6884302" y="4726600"/>
            <a:ext cx="2553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IT </a:t>
            </a:r>
            <a:r>
              <a:rPr lang="ko-KR" altLang="en-US" dirty="0"/>
              <a:t>용어 추가 </a:t>
            </a:r>
            <a:endParaRPr lang="en-US" altLang="ko-KR" dirty="0"/>
          </a:p>
        </p:txBody>
      </p:sp>
      <p:sp>
        <p:nvSpPr>
          <p:cNvPr id="82" name="오른쪽 화살표 4">
            <a:extLst>
              <a:ext uri="{FF2B5EF4-FFF2-40B4-BE49-F238E27FC236}">
                <a16:creationId xmlns:a16="http://schemas.microsoft.com/office/drawing/2014/main" id="{9B569318-60D5-44B0-9E6F-FE4F1E3D2DD6}"/>
              </a:ext>
            </a:extLst>
          </p:cNvPr>
          <p:cNvSpPr/>
          <p:nvPr/>
        </p:nvSpPr>
        <p:spPr>
          <a:xfrm>
            <a:off x="6161520" y="5234455"/>
            <a:ext cx="576613" cy="46166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142C4F-2858-4A9A-BF78-0B1C603D5113}"/>
              </a:ext>
            </a:extLst>
          </p:cNvPr>
          <p:cNvSpPr txBox="1"/>
          <p:nvPr/>
        </p:nvSpPr>
        <p:spPr>
          <a:xfrm>
            <a:off x="6903930" y="5265232"/>
            <a:ext cx="25537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 크기 증가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1265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C9F7F-8458-4E7A-8C56-B8E7E13F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29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5" name="내용 개체 틀 9">
            <a:hlinkClick r:id="rId2"/>
            <a:extLst>
              <a:ext uri="{FF2B5EF4-FFF2-40B4-BE49-F238E27FC236}">
                <a16:creationId xmlns:a16="http://schemas.microsoft.com/office/drawing/2014/main" id="{8DEF963A-6D61-4FEA-8EFE-E53F754CE263}"/>
              </a:ext>
            </a:extLst>
          </p:cNvPr>
          <p:cNvSpPr txBox="1">
            <a:spLocks/>
          </p:cNvSpPr>
          <p:nvPr/>
        </p:nvSpPr>
        <p:spPr>
          <a:xfrm>
            <a:off x="2494462" y="3528309"/>
            <a:ext cx="714973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1950" indent="-36195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tabLst>
                <a:tab pos="180975" algn="l"/>
              </a:tabLst>
              <a:defRPr sz="2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30238" indent="-173038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나눔바른고딕" panose="020B0603020101020101" pitchFamily="50" charset="-127"/>
              <a:buChar char="-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566" indent="0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2000" dirty="0"/>
              <a:t>https://www.youtube.com/watch?v=dMtnAkEyKXA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4198E5-A96D-49F3-B022-7831ADC19F79}"/>
              </a:ext>
            </a:extLst>
          </p:cNvPr>
          <p:cNvSpPr/>
          <p:nvPr/>
        </p:nvSpPr>
        <p:spPr>
          <a:xfrm>
            <a:off x="4819716" y="2448748"/>
            <a:ext cx="2198779" cy="81642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4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4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57B5F71-D7BB-49BA-8FA4-8A0FDC693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6" y="2600339"/>
            <a:ext cx="1419499" cy="5654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600" dirty="0">
                <a:solidFill>
                  <a:schemeClr val="bg1"/>
                </a:solidFill>
              </a:rPr>
              <a:t>시연</a:t>
            </a:r>
            <a:r>
              <a:rPr lang="en-US" altLang="ko-KR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55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C9F7F-8458-4E7A-8C56-B8E7E13F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DA50E-2E43-455C-9769-66411916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04" y="4125565"/>
            <a:ext cx="4127864" cy="8849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    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3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D3705AF-4627-41B4-979E-520A6280CEB9}"/>
              </a:ext>
            </a:extLst>
          </p:cNvPr>
          <p:cNvSpPr/>
          <p:nvPr/>
        </p:nvSpPr>
        <p:spPr>
          <a:xfrm rot="16200000">
            <a:off x="4544679" y="4258462"/>
            <a:ext cx="923925" cy="619125"/>
          </a:xfrm>
          <a:prstGeom prst="down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1431BA8-5D88-48B6-A33D-E75BE315FCA5}"/>
              </a:ext>
            </a:extLst>
          </p:cNvPr>
          <p:cNvSpPr/>
          <p:nvPr/>
        </p:nvSpPr>
        <p:spPr>
          <a:xfrm>
            <a:off x="5894994" y="3820312"/>
            <a:ext cx="5498161" cy="1495424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kern="1200" dirty="0">
                <a:solidFill>
                  <a:srgbClr val="FFFFFF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IT </a:t>
            </a:r>
            <a:r>
              <a:rPr lang="ko-KR" altLang="ko-KR" sz="3500" kern="1200" dirty="0">
                <a:solidFill>
                  <a:srgbClr val="FFFFFF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기술 정보 제공 </a:t>
            </a:r>
            <a:r>
              <a:rPr lang="ko-KR" altLang="ko-KR" sz="3500" kern="1200" dirty="0" err="1">
                <a:solidFill>
                  <a:srgbClr val="FFFFFF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챗봇</a:t>
            </a:r>
            <a:endParaRPr lang="ko-KR" altLang="ko-KR" sz="35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377FD-E037-48BF-BDEF-97D586C2B7ED}"/>
              </a:ext>
            </a:extLst>
          </p:cNvPr>
          <p:cNvSpPr txBox="1"/>
          <p:nvPr/>
        </p:nvSpPr>
        <p:spPr>
          <a:xfrm>
            <a:off x="465772" y="1787288"/>
            <a:ext cx="1044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ko-KR" sz="1800" b="0" i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나눔바른고딕" panose="020B0603020101020101" pitchFamily="50" charset="-127"/>
                <a:cs typeface="+mn-cs"/>
              </a:rPr>
              <a:t>최근 인공지능 기술을 응용하는 대화형 시스템과 </a:t>
            </a:r>
            <a:r>
              <a:rPr lang="ko-KR" altLang="ko-KR" sz="1800" b="0" i="0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나눔바른고딕" panose="020B0603020101020101" pitchFamily="50" charset="-127"/>
                <a:cs typeface="+mn-cs"/>
              </a:rPr>
              <a:t>챗봇의</a:t>
            </a:r>
            <a:r>
              <a:rPr lang="ko-KR" altLang="ko-KR" sz="1800" b="0" i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+mn-cs"/>
              </a:rPr>
              <a:t> </a:t>
            </a:r>
            <a:r>
              <a:rPr lang="ko-KR" altLang="ko-KR" sz="1800" b="0" i="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개발이 활발</a:t>
            </a:r>
            <a:endParaRPr lang="en-US" altLang="ko-KR" sz="1800" b="0" i="0" kern="1200" dirty="0">
              <a:solidFill>
                <a:srgbClr val="000000"/>
              </a:solidFill>
              <a:effectLst/>
              <a:latin typeface="+mj-ea"/>
              <a:ea typeface="+mj-ea"/>
              <a:cs typeface="+mn-cs"/>
            </a:endParaRPr>
          </a:p>
          <a:p>
            <a:pPr marL="285750" indent="-285750" algn="l" rtl="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ko-KR" dirty="0">
              <a:effectLst/>
              <a:latin typeface="+mj-ea"/>
              <a:ea typeface="+mj-ea"/>
            </a:endParaRPr>
          </a:p>
          <a:p>
            <a:pPr marL="285750" indent="-285750" algn="l" rtl="0" eaLnBrk="1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ko-KR" sz="1800" b="0" i="0" kern="1200" dirty="0" err="1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챗봇</a:t>
            </a:r>
            <a:r>
              <a:rPr lang="ko-KR" altLang="ko-KR" sz="1800" b="0" i="0" kern="1200" dirty="0">
                <a:solidFill>
                  <a:srgbClr val="000000"/>
                </a:solidFill>
                <a:effectLst/>
                <a:latin typeface="+mj-ea"/>
                <a:ea typeface="+mj-ea"/>
                <a:cs typeface="+mn-cs"/>
              </a:rPr>
              <a:t> 등을 통해 고객에게 서비스를 제공하는 메시지 어플리케이션의 활용 증가</a:t>
            </a:r>
            <a:endParaRPr lang="en-US" altLang="ko-KR" sz="1800" b="0" i="0" kern="1200" dirty="0">
              <a:solidFill>
                <a:srgbClr val="000000"/>
              </a:solidFill>
              <a:effectLst/>
              <a:latin typeface="+mj-ea"/>
              <a:ea typeface="+mj-ea"/>
              <a:cs typeface="+mn-cs"/>
            </a:endParaRPr>
          </a:p>
          <a:p>
            <a:pPr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dirty="0">
              <a:effectLst/>
            </a:endParaRPr>
          </a:p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나눔바른고딕" panose="020B0603020101020101" pitchFamily="50" charset="-127"/>
                <a:cs typeface="+mn-cs"/>
              </a:rPr>
              <a:t>- </a:t>
            </a:r>
            <a:r>
              <a:rPr lang="ko-KR" altLang="ko-KR" sz="1800" b="0" i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나눔바른고딕" panose="020B0603020101020101" pitchFamily="50" charset="-127"/>
                <a:cs typeface="+mn-cs"/>
              </a:rPr>
              <a:t>비전공자들이 </a:t>
            </a:r>
            <a:r>
              <a:rPr lang="en-US" altLang="ko-KR" sz="18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  <a:cs typeface="+mn-cs"/>
              </a:rPr>
              <a:t>IT </a:t>
            </a:r>
            <a:r>
              <a:rPr lang="ko-KR" altLang="ko-KR" sz="1800" b="0" i="0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나눔바른고딕" panose="020B0603020101020101" pitchFamily="50" charset="-127"/>
                <a:cs typeface="+mn-cs"/>
              </a:rPr>
              <a:t>기술에 대한 정보를 찾는 어려움 발생</a:t>
            </a:r>
            <a:endParaRPr lang="ko-KR" altLang="ko-KR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14576-901C-4A8A-8D40-E250E05769E7}"/>
              </a:ext>
            </a:extLst>
          </p:cNvPr>
          <p:cNvSpPr txBox="1"/>
          <p:nvPr/>
        </p:nvSpPr>
        <p:spPr>
          <a:xfrm>
            <a:off x="294203" y="1098054"/>
            <a:ext cx="57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 선정 이유 </a:t>
            </a:r>
          </a:p>
        </p:txBody>
      </p:sp>
    </p:spTree>
    <p:extLst>
      <p:ext uri="{BB962C8B-B14F-4D97-AF65-F5344CB8AC3E}">
        <p14:creationId xmlns:p14="http://schemas.microsoft.com/office/powerpoint/2010/main" val="2158368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E5294-6B07-4CA9-BA9A-4494DFA9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결론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CE0F75-97AC-4D71-96CC-114E9027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A68577-06F3-40FD-96D9-C1F7D268E1E9}"/>
              </a:ext>
            </a:extLst>
          </p:cNvPr>
          <p:cNvGrpSpPr/>
          <p:nvPr/>
        </p:nvGrpSpPr>
        <p:grpSpPr>
          <a:xfrm>
            <a:off x="1015650" y="1523877"/>
            <a:ext cx="1062445" cy="475884"/>
            <a:chOff x="836023" y="3009334"/>
            <a:chExt cx="1062445" cy="47588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E035A8-C2FC-4C95-9212-DB2E51078455}"/>
                </a:ext>
              </a:extLst>
            </p:cNvPr>
            <p:cNvSpPr/>
            <p:nvPr/>
          </p:nvSpPr>
          <p:spPr>
            <a:xfrm>
              <a:off x="836023" y="3009334"/>
              <a:ext cx="1062445" cy="47588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4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4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내용 개체 틀 9">
              <a:extLst>
                <a:ext uri="{FF2B5EF4-FFF2-40B4-BE49-F238E27FC236}">
                  <a16:creationId xmlns:a16="http://schemas.microsoft.com/office/drawing/2014/main" id="{835CF9D0-7A99-4DD9-BEDA-2B09023C87F3}"/>
                </a:ext>
              </a:extLst>
            </p:cNvPr>
            <p:cNvSpPr txBox="1">
              <a:spLocks/>
            </p:cNvSpPr>
            <p:nvPr/>
          </p:nvSpPr>
          <p:spPr>
            <a:xfrm>
              <a:off x="914067" y="3086934"/>
              <a:ext cx="906356" cy="36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1950" indent="-36195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tabLst>
                  <a:tab pos="180975" algn="l"/>
                </a:tabLst>
                <a:defRPr sz="2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630238" indent="-173038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나눔바른고딕" panose="020B0603020101020101" pitchFamily="50" charset="-127"/>
                <a:buChar char="-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3pPr>
              <a:lvl4pPr marL="1371566" indent="0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ko-KR" altLang="en-US" sz="2000" dirty="0">
                  <a:solidFill>
                    <a:schemeClr val="bg1"/>
                  </a:solidFill>
                </a:rPr>
                <a:t>김영민</a:t>
              </a:r>
              <a:r>
                <a:rPr lang="en-US" altLang="ko-KR" sz="2000" dirty="0"/>
                <a:t> 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D57909-662C-4941-8F2B-726C2531EB68}"/>
              </a:ext>
            </a:extLst>
          </p:cNvPr>
          <p:cNvGrpSpPr/>
          <p:nvPr/>
        </p:nvGrpSpPr>
        <p:grpSpPr>
          <a:xfrm>
            <a:off x="1015650" y="2521820"/>
            <a:ext cx="1062445" cy="475884"/>
            <a:chOff x="836023" y="3009334"/>
            <a:chExt cx="1062445" cy="4758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DF9465-5F68-4713-BF37-212675C44374}"/>
                </a:ext>
              </a:extLst>
            </p:cNvPr>
            <p:cNvSpPr/>
            <p:nvPr/>
          </p:nvSpPr>
          <p:spPr>
            <a:xfrm>
              <a:off x="836023" y="3009334"/>
              <a:ext cx="1062445" cy="47588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4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4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내용 개체 틀 9">
              <a:extLst>
                <a:ext uri="{FF2B5EF4-FFF2-40B4-BE49-F238E27FC236}">
                  <a16:creationId xmlns:a16="http://schemas.microsoft.com/office/drawing/2014/main" id="{F87AFC1E-8F2C-4A79-B62E-10D9EFB4EE61}"/>
                </a:ext>
              </a:extLst>
            </p:cNvPr>
            <p:cNvSpPr txBox="1">
              <a:spLocks/>
            </p:cNvSpPr>
            <p:nvPr/>
          </p:nvSpPr>
          <p:spPr>
            <a:xfrm>
              <a:off x="914067" y="3086934"/>
              <a:ext cx="906356" cy="36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1950" indent="-36195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tabLst>
                  <a:tab pos="180975" algn="l"/>
                </a:tabLst>
                <a:defRPr sz="2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630238" indent="-173038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나눔바른고딕" panose="020B0603020101020101" pitchFamily="50" charset="-127"/>
                <a:buChar char="-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3pPr>
              <a:lvl4pPr marL="1371566" indent="0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ko-KR" altLang="en-US" sz="2000" dirty="0" err="1">
                  <a:solidFill>
                    <a:schemeClr val="bg1"/>
                  </a:solidFill>
                </a:rPr>
                <a:t>김민균</a:t>
              </a:r>
              <a:r>
                <a:rPr lang="en-US" altLang="ko-KR" sz="2000" dirty="0"/>
                <a:t>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40C837-1BE1-4026-A45A-9E0891E274B5}"/>
              </a:ext>
            </a:extLst>
          </p:cNvPr>
          <p:cNvGrpSpPr/>
          <p:nvPr/>
        </p:nvGrpSpPr>
        <p:grpSpPr>
          <a:xfrm>
            <a:off x="1015650" y="3519763"/>
            <a:ext cx="1062445" cy="475884"/>
            <a:chOff x="836023" y="3009334"/>
            <a:chExt cx="1062445" cy="47588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C64B9C5-2762-4100-9B34-10500820A02F}"/>
                </a:ext>
              </a:extLst>
            </p:cNvPr>
            <p:cNvSpPr/>
            <p:nvPr/>
          </p:nvSpPr>
          <p:spPr>
            <a:xfrm>
              <a:off x="836023" y="3009334"/>
              <a:ext cx="1062445" cy="47588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4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4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내용 개체 틀 9">
              <a:extLst>
                <a:ext uri="{FF2B5EF4-FFF2-40B4-BE49-F238E27FC236}">
                  <a16:creationId xmlns:a16="http://schemas.microsoft.com/office/drawing/2014/main" id="{03421585-F30C-489A-8C59-8BE782D250E1}"/>
                </a:ext>
              </a:extLst>
            </p:cNvPr>
            <p:cNvSpPr txBox="1">
              <a:spLocks/>
            </p:cNvSpPr>
            <p:nvPr/>
          </p:nvSpPr>
          <p:spPr>
            <a:xfrm>
              <a:off x="914067" y="3086934"/>
              <a:ext cx="906356" cy="36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1950" indent="-36195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tabLst>
                  <a:tab pos="180975" algn="l"/>
                </a:tabLst>
                <a:defRPr sz="2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630238" indent="-173038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나눔바른고딕" panose="020B0603020101020101" pitchFamily="50" charset="-127"/>
                <a:buChar char="-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3pPr>
              <a:lvl4pPr marL="1371566" indent="0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ko-KR" altLang="en-US" sz="2000" dirty="0">
                  <a:solidFill>
                    <a:schemeClr val="bg1"/>
                  </a:solidFill>
                </a:rPr>
                <a:t>김상우</a:t>
              </a:r>
              <a:r>
                <a:rPr lang="en-US" altLang="ko-KR" sz="2000" dirty="0"/>
                <a:t>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501086-EF3B-4545-8641-3792075B7F55}"/>
              </a:ext>
            </a:extLst>
          </p:cNvPr>
          <p:cNvGrpSpPr/>
          <p:nvPr/>
        </p:nvGrpSpPr>
        <p:grpSpPr>
          <a:xfrm>
            <a:off x="1015650" y="4517706"/>
            <a:ext cx="1062445" cy="475884"/>
            <a:chOff x="836023" y="3009334"/>
            <a:chExt cx="1062445" cy="47588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90ABCAC-9CA2-4F92-83A1-624B2D753AAB}"/>
                </a:ext>
              </a:extLst>
            </p:cNvPr>
            <p:cNvSpPr/>
            <p:nvPr/>
          </p:nvSpPr>
          <p:spPr>
            <a:xfrm>
              <a:off x="836023" y="3009334"/>
              <a:ext cx="1062445" cy="47588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4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4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내용 개체 틀 9">
              <a:extLst>
                <a:ext uri="{FF2B5EF4-FFF2-40B4-BE49-F238E27FC236}">
                  <a16:creationId xmlns:a16="http://schemas.microsoft.com/office/drawing/2014/main" id="{C5FACACF-ACE8-4C2D-A539-F196563B628C}"/>
                </a:ext>
              </a:extLst>
            </p:cNvPr>
            <p:cNvSpPr txBox="1">
              <a:spLocks/>
            </p:cNvSpPr>
            <p:nvPr/>
          </p:nvSpPr>
          <p:spPr>
            <a:xfrm>
              <a:off x="914067" y="3086934"/>
              <a:ext cx="906356" cy="36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1950" indent="-36195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tabLst>
                  <a:tab pos="180975" algn="l"/>
                </a:tabLst>
                <a:defRPr sz="2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630238" indent="-173038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나눔바른고딕" panose="020B0603020101020101" pitchFamily="50" charset="-127"/>
                <a:buChar char="-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3pPr>
              <a:lvl4pPr marL="1371566" indent="0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ko-KR" altLang="en-US" sz="2000" dirty="0" err="1">
                  <a:solidFill>
                    <a:schemeClr val="bg1"/>
                  </a:solidFill>
                </a:rPr>
                <a:t>손성윤</a:t>
              </a:r>
              <a:r>
                <a:rPr lang="en-US" altLang="ko-KR" sz="2000" dirty="0"/>
                <a:t>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AF17BF-C95A-46D2-8797-4124D12202B6}"/>
              </a:ext>
            </a:extLst>
          </p:cNvPr>
          <p:cNvGrpSpPr/>
          <p:nvPr/>
        </p:nvGrpSpPr>
        <p:grpSpPr>
          <a:xfrm>
            <a:off x="1015650" y="5515647"/>
            <a:ext cx="1062445" cy="475884"/>
            <a:chOff x="836023" y="3009334"/>
            <a:chExt cx="1062445" cy="47588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0D6F5D6-D012-451C-A914-0E9F8F8AD7BA}"/>
                </a:ext>
              </a:extLst>
            </p:cNvPr>
            <p:cNvSpPr/>
            <p:nvPr/>
          </p:nvSpPr>
          <p:spPr>
            <a:xfrm>
              <a:off x="836023" y="3009334"/>
              <a:ext cx="1062445" cy="47588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4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4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내용 개체 틀 9">
              <a:extLst>
                <a:ext uri="{FF2B5EF4-FFF2-40B4-BE49-F238E27FC236}">
                  <a16:creationId xmlns:a16="http://schemas.microsoft.com/office/drawing/2014/main" id="{94C8402C-6409-42F0-9EB5-7E092DE41384}"/>
                </a:ext>
              </a:extLst>
            </p:cNvPr>
            <p:cNvSpPr txBox="1">
              <a:spLocks/>
            </p:cNvSpPr>
            <p:nvPr/>
          </p:nvSpPr>
          <p:spPr>
            <a:xfrm>
              <a:off x="914067" y="3086934"/>
              <a:ext cx="906356" cy="36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1950" indent="-36195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AutoNum type="arabicPeriod"/>
                <a:tabLst>
                  <a:tab pos="180975" algn="l"/>
                </a:tabLst>
                <a:defRPr sz="2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630238" indent="-173038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나눔바른고딕" panose="020B0603020101020101" pitchFamily="50" charset="-127"/>
                <a:buChar char="-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3pPr>
              <a:lvl4pPr marL="1371566" indent="0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+mj-lt"/>
                <a:buNone/>
              </a:pPr>
              <a:r>
                <a:rPr lang="ko-KR" altLang="en-US" sz="2000" dirty="0" err="1">
                  <a:solidFill>
                    <a:schemeClr val="bg1"/>
                  </a:solidFill>
                </a:rPr>
                <a:t>이범희</a:t>
              </a:r>
              <a:r>
                <a:rPr lang="ko-KR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ko-KR" sz="2000" dirty="0"/>
                <a:t>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E0B-0AF8-4C07-9586-9AF160070FFA}"/>
              </a:ext>
            </a:extLst>
          </p:cNvPr>
          <p:cNvSpPr txBox="1"/>
          <p:nvPr/>
        </p:nvSpPr>
        <p:spPr>
          <a:xfrm>
            <a:off x="189868" y="835938"/>
            <a:ext cx="57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 각 팀원들의 한 마디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65293B5-9BEC-4573-B52F-733350624F20}"/>
              </a:ext>
            </a:extLst>
          </p:cNvPr>
          <p:cNvGrpSpPr/>
          <p:nvPr/>
        </p:nvGrpSpPr>
        <p:grpSpPr>
          <a:xfrm>
            <a:off x="2425097" y="1396605"/>
            <a:ext cx="8499345" cy="730428"/>
            <a:chOff x="1954843" y="1404507"/>
            <a:chExt cx="8715549" cy="73042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4CA1E98-6075-4903-B745-FC64EE8E9901}"/>
                </a:ext>
              </a:extLst>
            </p:cNvPr>
            <p:cNvSpPr/>
            <p:nvPr/>
          </p:nvSpPr>
          <p:spPr>
            <a:xfrm>
              <a:off x="1954843" y="1404507"/>
              <a:ext cx="8715549" cy="730428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88469-6070-4346-BA84-6468C8F9E707}"/>
                </a:ext>
              </a:extLst>
            </p:cNvPr>
            <p:cNvSpPr txBox="1"/>
            <p:nvPr/>
          </p:nvSpPr>
          <p:spPr>
            <a:xfrm>
              <a:off x="2041062" y="1460429"/>
              <a:ext cx="8543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프로그래밍 언어만으로 혼자서 코드를 잘 쓰는 것만으로 끝이 아니라 팀원들과 함께 </a:t>
              </a:r>
              <a:endParaRPr lang="en-US" altLang="ko-KR" dirty="0"/>
            </a:p>
            <a:p>
              <a:r>
                <a:rPr lang="ko-KR" altLang="en-US" dirty="0"/>
                <a:t>다양한 지식들을 잘 통합하여 프로젝트를 개발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것을 배울 수 있었습니다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 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28FEA9-5498-43D3-973F-09FBB6994D74}"/>
              </a:ext>
            </a:extLst>
          </p:cNvPr>
          <p:cNvGrpSpPr/>
          <p:nvPr/>
        </p:nvGrpSpPr>
        <p:grpSpPr>
          <a:xfrm>
            <a:off x="2425097" y="2394547"/>
            <a:ext cx="8499345" cy="730428"/>
            <a:chOff x="1954843" y="1404507"/>
            <a:chExt cx="8715549" cy="73042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DA09071-3254-491C-9EA5-1C2D1938B49A}"/>
                </a:ext>
              </a:extLst>
            </p:cNvPr>
            <p:cNvSpPr/>
            <p:nvPr/>
          </p:nvSpPr>
          <p:spPr>
            <a:xfrm>
              <a:off x="1954843" y="1404507"/>
              <a:ext cx="8715549" cy="730428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1995A0-D7BF-402D-A99C-27335A6CA054}"/>
                </a:ext>
              </a:extLst>
            </p:cNvPr>
            <p:cNvSpPr txBox="1"/>
            <p:nvPr/>
          </p:nvSpPr>
          <p:spPr>
            <a:xfrm>
              <a:off x="2041062" y="1460429"/>
              <a:ext cx="8543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팀 프로젝트 경험을 통해 일방적으로 배우는 게 아닌 스스로 알아가고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또 서로의 지식을 쌓아가는 이상적인 배움을 할 수 있었습니다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EBD56D-5314-4B19-B731-0F5D7E47CFF3}"/>
              </a:ext>
            </a:extLst>
          </p:cNvPr>
          <p:cNvGrpSpPr/>
          <p:nvPr/>
        </p:nvGrpSpPr>
        <p:grpSpPr>
          <a:xfrm>
            <a:off x="2425097" y="3392489"/>
            <a:ext cx="8499345" cy="730428"/>
            <a:chOff x="1954843" y="1404507"/>
            <a:chExt cx="8715549" cy="730428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2A9F66-9193-43DA-8E01-697021E07D6E}"/>
                </a:ext>
              </a:extLst>
            </p:cNvPr>
            <p:cNvSpPr/>
            <p:nvPr/>
          </p:nvSpPr>
          <p:spPr>
            <a:xfrm>
              <a:off x="1954843" y="1404507"/>
              <a:ext cx="8715549" cy="730428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2A1E19-8381-478F-B7CE-5B660C5F30D3}"/>
                </a:ext>
              </a:extLst>
            </p:cNvPr>
            <p:cNvSpPr txBox="1"/>
            <p:nvPr/>
          </p:nvSpPr>
          <p:spPr>
            <a:xfrm>
              <a:off x="2041062" y="1460429"/>
              <a:ext cx="8543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실제로 </a:t>
              </a:r>
              <a:r>
                <a:rPr lang="ko-KR" altLang="en-US" dirty="0" err="1"/>
                <a:t>프로젝트하면서</a:t>
              </a:r>
              <a:r>
                <a:rPr lang="ko-KR" altLang="en-US" dirty="0"/>
                <a:t> 새로운 언어를 배울 수 있어서 좋은 경험이 되었습니다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/>
                <a:t>최근 백신접종으로 프로젝트 일정이 밀려 </a:t>
              </a:r>
              <a:r>
                <a:rPr lang="ko-KR" altLang="en-US" dirty="0" err="1"/>
                <a:t>조율하는게</a:t>
              </a:r>
              <a:r>
                <a:rPr lang="ko-KR" altLang="en-US" dirty="0"/>
                <a:t> 어려웠습니다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98BA7D7-705F-49DF-AEE1-72A38AE9FC7A}"/>
              </a:ext>
            </a:extLst>
          </p:cNvPr>
          <p:cNvGrpSpPr/>
          <p:nvPr/>
        </p:nvGrpSpPr>
        <p:grpSpPr>
          <a:xfrm>
            <a:off x="2425097" y="4390431"/>
            <a:ext cx="8499345" cy="730428"/>
            <a:chOff x="1954843" y="1404507"/>
            <a:chExt cx="8715549" cy="73042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8C7EB6F-D20D-4F83-96AA-5C069D62C298}"/>
                </a:ext>
              </a:extLst>
            </p:cNvPr>
            <p:cNvSpPr/>
            <p:nvPr/>
          </p:nvSpPr>
          <p:spPr>
            <a:xfrm>
              <a:off x="1954843" y="1404507"/>
              <a:ext cx="8715549" cy="730428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9DA76-FE6F-46ED-AF0B-4A56ADB82945}"/>
                </a:ext>
              </a:extLst>
            </p:cNvPr>
            <p:cNvSpPr txBox="1"/>
            <p:nvPr/>
          </p:nvSpPr>
          <p:spPr>
            <a:xfrm>
              <a:off x="2041062" y="1460429"/>
              <a:ext cx="8543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프로젝트 경험을 통해 평소 접하지 못했던 분야에 대하여 지식을 습득 할 수 있었습니다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/>
                <a:t>또한 새로운 분야를 시작하는 발판이 되었습니다</a:t>
              </a:r>
              <a:r>
                <a:rPr lang="en-US" altLang="ko-KR" dirty="0"/>
                <a:t>.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306FE1A-485A-46FD-BE76-A50DB99A75EE}"/>
              </a:ext>
            </a:extLst>
          </p:cNvPr>
          <p:cNvGrpSpPr/>
          <p:nvPr/>
        </p:nvGrpSpPr>
        <p:grpSpPr>
          <a:xfrm>
            <a:off x="2425097" y="5388375"/>
            <a:ext cx="8499345" cy="730428"/>
            <a:chOff x="1954843" y="1404507"/>
            <a:chExt cx="8715549" cy="73042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C9894D2-756D-45FA-8D46-857A6201E0A8}"/>
                </a:ext>
              </a:extLst>
            </p:cNvPr>
            <p:cNvSpPr/>
            <p:nvPr/>
          </p:nvSpPr>
          <p:spPr>
            <a:xfrm>
              <a:off x="1954843" y="1404507"/>
              <a:ext cx="8715549" cy="730428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3C32C6-9D4C-45CD-9961-964746A146E4}"/>
                </a:ext>
              </a:extLst>
            </p:cNvPr>
            <p:cNvSpPr txBox="1"/>
            <p:nvPr/>
          </p:nvSpPr>
          <p:spPr>
            <a:xfrm>
              <a:off x="2041062" y="1460429"/>
              <a:ext cx="8543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머신러닝이라는</a:t>
              </a:r>
              <a:r>
                <a:rPr lang="ko-KR" altLang="en-US" dirty="0"/>
                <a:t> 새로운 분야에 도전해 볼 수 있어서 좋았습니다</a:t>
              </a:r>
              <a:r>
                <a:rPr lang="en-US" altLang="ko-KR" dirty="0"/>
                <a:t>.  </a:t>
              </a:r>
            </a:p>
            <a:p>
              <a:r>
                <a:rPr lang="ko-KR" altLang="en-US" dirty="0" err="1"/>
                <a:t>머신러닝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ko-KR" altLang="en-US" dirty="0" err="1"/>
                <a:t>딥러닝이란</a:t>
              </a:r>
              <a:r>
                <a:rPr lang="ko-KR" altLang="en-US" dirty="0"/>
                <a:t> 것이 데이터만 넣으면 해결되는 만능이 아니란 것을 알게 되었습니다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57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C9F7F-8458-4E7A-8C56-B8E7E13F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31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4B8F78-7EF5-410B-9ACB-B6F8E570A1DA}"/>
              </a:ext>
            </a:extLst>
          </p:cNvPr>
          <p:cNvSpPr/>
          <p:nvPr/>
        </p:nvSpPr>
        <p:spPr>
          <a:xfrm>
            <a:off x="2695623" y="1066465"/>
            <a:ext cx="2334891" cy="2276792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프로젝트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경험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7E879F2-F0E0-4EF1-B547-59BA9F978654}"/>
              </a:ext>
            </a:extLst>
          </p:cNvPr>
          <p:cNvSpPr/>
          <p:nvPr/>
        </p:nvSpPr>
        <p:spPr>
          <a:xfrm>
            <a:off x="2692582" y="3810500"/>
            <a:ext cx="2340972" cy="2276792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문제 해결 능력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B3F5A-35CD-4CFD-BDA9-DC7093151B93}"/>
              </a:ext>
            </a:extLst>
          </p:cNvPr>
          <p:cNvSpPr txBox="1"/>
          <p:nvPr/>
        </p:nvSpPr>
        <p:spPr>
          <a:xfrm>
            <a:off x="4893916" y="1509327"/>
            <a:ext cx="404259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en-US" b="1" kern="10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챗봇</a:t>
            </a:r>
            <a:r>
              <a:rPr lang="en-US" altLang="ko-KR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웹 개발</a:t>
            </a:r>
            <a:r>
              <a:rPr lang="en-US" altLang="ko-KR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웹페이지 배포 </a:t>
            </a:r>
            <a:endParaRPr lang="en-US" altLang="ko-KR" b="1" kern="10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en-US" altLang="ko-KR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AWS EC2 </a:t>
            </a:r>
            <a:r>
              <a:rPr lang="ko-KR" altLang="ko-KR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서버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endParaRPr lang="en-US" altLang="ko-KR" b="1" kern="10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b="1" kern="10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머신러닝</a:t>
            </a:r>
            <a:endParaRPr lang="en-US" altLang="ko-KR" b="1" kern="10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B04C7-FF52-4D45-A607-2B14EF15DBE3}"/>
              </a:ext>
            </a:extLst>
          </p:cNvPr>
          <p:cNvSpPr txBox="1"/>
          <p:nvPr/>
        </p:nvSpPr>
        <p:spPr>
          <a:xfrm>
            <a:off x="4927782" y="4592360"/>
            <a:ext cx="4242344" cy="78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en-US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시행착오와 수많은 에러 </a:t>
            </a:r>
            <a:endParaRPr lang="en-US" altLang="ko-KR" b="1" kern="10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en-US" b="1" kern="10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구글링</a:t>
            </a:r>
            <a:r>
              <a:rPr lang="en-US" altLang="ko-KR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책을 통한 다양한 지식 습득</a:t>
            </a:r>
            <a:endParaRPr lang="en-US" altLang="ko-KR" b="1" kern="10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BB052-0E0C-4748-A618-AA587A6E61BD}"/>
              </a:ext>
            </a:extLst>
          </p:cNvPr>
          <p:cNvSpPr txBox="1"/>
          <p:nvPr/>
        </p:nvSpPr>
        <p:spPr>
          <a:xfrm>
            <a:off x="189868" y="835938"/>
            <a:ext cx="57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800" dirty="0"/>
              <a:t> 정리 </a:t>
            </a:r>
          </a:p>
        </p:txBody>
      </p:sp>
    </p:spTree>
    <p:extLst>
      <p:ext uri="{BB962C8B-B14F-4D97-AF65-F5344CB8AC3E}">
        <p14:creationId xmlns:p14="http://schemas.microsoft.com/office/powerpoint/2010/main" val="2795259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715B750-5014-433E-AE1C-5165A626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040" y="2210661"/>
            <a:ext cx="2743919" cy="960492"/>
          </a:xfrm>
        </p:spPr>
        <p:txBody>
          <a:bodyPr/>
          <a:lstStyle/>
          <a:p>
            <a:r>
              <a:rPr lang="ko-KR" altLang="en-US"/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B8B7B-9E07-49F0-8B2B-9C69CA0122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2743200" cy="365125"/>
          </a:xfrm>
        </p:spPr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97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9015C-CA3A-4B37-A9AA-33A4446E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4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B63A80-324C-4087-BAA0-BB178CA0F01F}"/>
              </a:ext>
            </a:extLst>
          </p:cNvPr>
          <p:cNvSpPr/>
          <p:nvPr/>
        </p:nvSpPr>
        <p:spPr>
          <a:xfrm>
            <a:off x="7833360" y="3955200"/>
            <a:ext cx="2939324" cy="45845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네트워크에 대한 답변입니다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70D0481-52FB-4A9D-BDDD-734109AE99DB}"/>
              </a:ext>
            </a:extLst>
          </p:cNvPr>
          <p:cNvSpPr/>
          <p:nvPr/>
        </p:nvSpPr>
        <p:spPr>
          <a:xfrm>
            <a:off x="7467600" y="4556963"/>
            <a:ext cx="3305084" cy="1056124"/>
          </a:xfrm>
          <a:prstGeom prst="roundRect">
            <a:avLst>
              <a:gd name="adj" fmla="val 759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지리적으로 떨어져 있는 다른 위치에 있는 장치 간에 정보를 교환할 수 있도록 이들 장치를 상호 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09A21C9-5BBB-4D81-8B0F-A5A35B65E691}"/>
              </a:ext>
            </a:extLst>
          </p:cNvPr>
          <p:cNvSpPr/>
          <p:nvPr/>
        </p:nvSpPr>
        <p:spPr>
          <a:xfrm>
            <a:off x="1116435" y="3280596"/>
            <a:ext cx="2065523" cy="4843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네트워크가 </a:t>
            </a:r>
            <a:r>
              <a:rPr lang="ko-KR" altLang="en-US" dirty="0" err="1">
                <a:solidFill>
                  <a:schemeClr val="tx1"/>
                </a:solidFill>
              </a:rPr>
              <a:t>뭐야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D11370-E6C6-4B64-87DB-EF2C9B6F36A9}"/>
              </a:ext>
            </a:extLst>
          </p:cNvPr>
          <p:cNvGrpSpPr/>
          <p:nvPr/>
        </p:nvGrpSpPr>
        <p:grpSpPr>
          <a:xfrm>
            <a:off x="639178" y="1092212"/>
            <a:ext cx="2930221" cy="1676278"/>
            <a:chOff x="895806" y="1131739"/>
            <a:chExt cx="2930221" cy="167627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6CBA2FA-B55E-4390-98D3-47992A37A320}"/>
                </a:ext>
              </a:extLst>
            </p:cNvPr>
            <p:cNvGrpSpPr/>
            <p:nvPr/>
          </p:nvGrpSpPr>
          <p:grpSpPr>
            <a:xfrm>
              <a:off x="1196547" y="1589331"/>
              <a:ext cx="2629480" cy="1218686"/>
              <a:chOff x="1381125" y="3648075"/>
              <a:chExt cx="2002302" cy="92800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FD259-7F4C-4FA8-8754-184CACF0D8B9}"/>
                  </a:ext>
                </a:extLst>
              </p:cNvPr>
              <p:cNvSpPr txBox="1"/>
              <p:nvPr/>
            </p:nvSpPr>
            <p:spPr>
              <a:xfrm>
                <a:off x="1515539" y="3903775"/>
                <a:ext cx="1706384" cy="42186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메시지 입력</a:t>
                </a:r>
                <a:endParaRPr lang="en-US" altLang="ko-KR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B788FBD-FB9D-4570-B150-650F01F5DAFA}"/>
                  </a:ext>
                </a:extLst>
              </p:cNvPr>
              <p:cNvSpPr/>
              <p:nvPr/>
            </p:nvSpPr>
            <p:spPr>
              <a:xfrm>
                <a:off x="1381125" y="3648075"/>
                <a:ext cx="2002302" cy="928008"/>
              </a:xfrm>
              <a:prstGeom prst="roundRect">
                <a:avLst>
                  <a:gd name="adj" fmla="val 14709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1" name="그래픽 10" descr="배지 1 단색으로 채워진">
              <a:extLst>
                <a:ext uri="{FF2B5EF4-FFF2-40B4-BE49-F238E27FC236}">
                  <a16:creationId xmlns:a16="http://schemas.microsoft.com/office/drawing/2014/main" id="{D91E18CD-5276-488F-9388-B8196D6F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5806" y="1131739"/>
              <a:ext cx="625488" cy="62548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999577-8236-4B99-B876-9C8F3550957A}"/>
              </a:ext>
            </a:extLst>
          </p:cNvPr>
          <p:cNvGrpSpPr/>
          <p:nvPr/>
        </p:nvGrpSpPr>
        <p:grpSpPr>
          <a:xfrm>
            <a:off x="7833360" y="1098223"/>
            <a:ext cx="3015431" cy="1664256"/>
            <a:chOff x="7837578" y="1131739"/>
            <a:chExt cx="3015431" cy="166425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31C3BD8-32B4-4E21-8212-B5B4830F394D}"/>
                </a:ext>
              </a:extLst>
            </p:cNvPr>
            <p:cNvSpPr/>
            <p:nvPr/>
          </p:nvSpPr>
          <p:spPr>
            <a:xfrm>
              <a:off x="8223529" y="1577309"/>
              <a:ext cx="2629480" cy="1218686"/>
            </a:xfrm>
            <a:prstGeom prst="roundRect">
              <a:avLst>
                <a:gd name="adj" fmla="val 14709"/>
              </a:avLst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E4963E-D2ED-4EFE-833B-F77FF54EEC17}"/>
                </a:ext>
              </a:extLst>
            </p:cNvPr>
            <p:cNvSpPr txBox="1"/>
            <p:nvPr/>
          </p:nvSpPr>
          <p:spPr>
            <a:xfrm>
              <a:off x="8348554" y="1936424"/>
              <a:ext cx="2366239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챗봇</a:t>
              </a:r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답변 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래픽 17" descr="배지 단색으로 채워진">
              <a:extLst>
                <a:ext uri="{FF2B5EF4-FFF2-40B4-BE49-F238E27FC236}">
                  <a16:creationId xmlns:a16="http://schemas.microsoft.com/office/drawing/2014/main" id="{928E7110-8B57-47AF-84D8-3221AB10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7578" y="1131739"/>
              <a:ext cx="625488" cy="625488"/>
            </a:xfrm>
            <a:prstGeom prst="rect">
              <a:avLst/>
            </a:prstGeom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D0AE231-CF05-4ADC-9766-5722423349B5}"/>
              </a:ext>
            </a:extLst>
          </p:cNvPr>
          <p:cNvSpPr/>
          <p:nvPr/>
        </p:nvSpPr>
        <p:spPr>
          <a:xfrm>
            <a:off x="939919" y="2950512"/>
            <a:ext cx="9998047" cy="3101037"/>
          </a:xfrm>
          <a:prstGeom prst="roundRect">
            <a:avLst>
              <a:gd name="adj" fmla="val 8764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16ED639-0D13-4074-9FBE-773F7220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409833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클라우드 동기화 윤곽선">
            <a:extLst>
              <a:ext uri="{FF2B5EF4-FFF2-40B4-BE49-F238E27FC236}">
                <a16:creationId xmlns:a16="http://schemas.microsoft.com/office/drawing/2014/main" id="{630877DC-9D31-4F51-841A-801585CB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9663" y="1622976"/>
            <a:ext cx="2150046" cy="215004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75319-FE68-4E69-8AFC-46B49682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5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730005-A6A0-45B1-8DEF-6632DE8BAD9A}"/>
              </a:ext>
            </a:extLst>
          </p:cNvPr>
          <p:cNvSpPr/>
          <p:nvPr/>
        </p:nvSpPr>
        <p:spPr>
          <a:xfrm>
            <a:off x="407378" y="872758"/>
            <a:ext cx="10800806" cy="5178792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래픽 13" descr="남성 사무직 근로자 단색으로 채워진">
            <a:extLst>
              <a:ext uri="{FF2B5EF4-FFF2-40B4-BE49-F238E27FC236}">
                <a16:creationId xmlns:a16="http://schemas.microsoft.com/office/drawing/2014/main" id="{F9C6B64F-08D4-4019-98B4-231294AE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258" y="2283951"/>
            <a:ext cx="2570907" cy="2570907"/>
          </a:xfrm>
          <a:prstGeom prst="rect">
            <a:avLst/>
          </a:prstGeom>
        </p:spPr>
      </p:pic>
      <p:pic>
        <p:nvPicPr>
          <p:cNvPr id="18" name="그래픽 17" descr="데이터베이스 윤곽선">
            <a:extLst>
              <a:ext uri="{FF2B5EF4-FFF2-40B4-BE49-F238E27FC236}">
                <a16:creationId xmlns:a16="http://schemas.microsoft.com/office/drawing/2014/main" id="{6501606D-0CAF-498F-8613-340B081D7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198" y="2547033"/>
            <a:ext cx="2245886" cy="2245886"/>
          </a:xfrm>
          <a:prstGeom prst="rect">
            <a:avLst/>
          </a:prstGeom>
        </p:spPr>
      </p:pic>
      <p:pic>
        <p:nvPicPr>
          <p:cNvPr id="20" name="그래픽 19" descr="인공 지능 윤곽선">
            <a:extLst>
              <a:ext uri="{FF2B5EF4-FFF2-40B4-BE49-F238E27FC236}">
                <a16:creationId xmlns:a16="http://schemas.microsoft.com/office/drawing/2014/main" id="{0D721AC0-797F-4B57-B20D-9E6A31872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66513" y="3857993"/>
            <a:ext cx="1762016" cy="176201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CA0A79-5F70-4949-9AC0-0AB1E89A353D}"/>
              </a:ext>
            </a:extLst>
          </p:cNvPr>
          <p:cNvCxnSpPr>
            <a:cxnSpLocks/>
          </p:cNvCxnSpPr>
          <p:nvPr/>
        </p:nvCxnSpPr>
        <p:spPr>
          <a:xfrm>
            <a:off x="3060963" y="3388467"/>
            <a:ext cx="896983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AD1945-19AE-4A63-A34E-E51669A7405B}"/>
              </a:ext>
            </a:extLst>
          </p:cNvPr>
          <p:cNvCxnSpPr>
            <a:cxnSpLocks/>
          </p:cNvCxnSpPr>
          <p:nvPr/>
        </p:nvCxnSpPr>
        <p:spPr>
          <a:xfrm>
            <a:off x="7386440" y="3410861"/>
            <a:ext cx="896983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1527F5-2740-4BE7-A4ED-D11D733AA5B5}"/>
              </a:ext>
            </a:extLst>
          </p:cNvPr>
          <p:cNvCxnSpPr>
            <a:cxnSpLocks/>
          </p:cNvCxnSpPr>
          <p:nvPr/>
        </p:nvCxnSpPr>
        <p:spPr>
          <a:xfrm flipH="1">
            <a:off x="3060963" y="3816275"/>
            <a:ext cx="896983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749957E-9F97-470A-B926-CA2BD6E8CDB8}"/>
              </a:ext>
            </a:extLst>
          </p:cNvPr>
          <p:cNvCxnSpPr>
            <a:cxnSpLocks/>
          </p:cNvCxnSpPr>
          <p:nvPr/>
        </p:nvCxnSpPr>
        <p:spPr>
          <a:xfrm flipH="1">
            <a:off x="7386440" y="3842337"/>
            <a:ext cx="896983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382F20-AE2A-4EE2-9BC1-6DD479E0BD86}"/>
              </a:ext>
            </a:extLst>
          </p:cNvPr>
          <p:cNvSpPr txBox="1"/>
          <p:nvPr/>
        </p:nvSpPr>
        <p:spPr>
          <a:xfrm>
            <a:off x="1337371" y="1933695"/>
            <a:ext cx="9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8826B-D2FA-4752-A894-4049F7FF4198}"/>
              </a:ext>
            </a:extLst>
          </p:cNvPr>
          <p:cNvSpPr txBox="1"/>
          <p:nvPr/>
        </p:nvSpPr>
        <p:spPr>
          <a:xfrm>
            <a:off x="4724400" y="1590868"/>
            <a:ext cx="191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EC2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0064B2-3AFF-41D0-B244-AD50DAFA1EA3}"/>
              </a:ext>
            </a:extLst>
          </p:cNvPr>
          <p:cNvSpPr txBox="1"/>
          <p:nvPr/>
        </p:nvSpPr>
        <p:spPr>
          <a:xfrm>
            <a:off x="5023532" y="3546993"/>
            <a:ext cx="12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8BF91A-D90C-4184-BBF4-50E169D2EB3B}"/>
              </a:ext>
            </a:extLst>
          </p:cNvPr>
          <p:cNvSpPr txBox="1"/>
          <p:nvPr/>
        </p:nvSpPr>
        <p:spPr>
          <a:xfrm>
            <a:off x="8167855" y="1944729"/>
            <a:ext cx="2600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RDS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93C09D9-57A1-4EA8-85C5-67ECFAF1B077}"/>
              </a:ext>
            </a:extLst>
          </p:cNvPr>
          <p:cNvSpPr txBox="1"/>
          <p:nvPr/>
        </p:nvSpPr>
        <p:spPr>
          <a:xfrm>
            <a:off x="2891224" y="2923036"/>
            <a:ext cx="127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입력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31E1E64-870A-4AAF-827B-8062E4583818}"/>
              </a:ext>
            </a:extLst>
          </p:cNvPr>
          <p:cNvSpPr txBox="1"/>
          <p:nvPr/>
        </p:nvSpPr>
        <p:spPr>
          <a:xfrm>
            <a:off x="7190230" y="2967237"/>
            <a:ext cx="127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전달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8006D1-772D-49B8-95C9-6C514368A12D}"/>
              </a:ext>
            </a:extLst>
          </p:cNvPr>
          <p:cNvSpPr txBox="1"/>
          <p:nvPr/>
        </p:nvSpPr>
        <p:spPr>
          <a:xfrm>
            <a:off x="7190229" y="3990445"/>
            <a:ext cx="127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답변전달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DF5DA2-5A10-4334-A0D7-4D9F910B1E33}"/>
              </a:ext>
            </a:extLst>
          </p:cNvPr>
          <p:cNvSpPr txBox="1"/>
          <p:nvPr/>
        </p:nvSpPr>
        <p:spPr>
          <a:xfrm>
            <a:off x="2909230" y="3958903"/>
            <a:ext cx="127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9864D-94EF-4419-96A5-BE58175E9076}"/>
              </a:ext>
            </a:extLst>
          </p:cNvPr>
          <p:cNvSpPr txBox="1"/>
          <p:nvPr/>
        </p:nvSpPr>
        <p:spPr>
          <a:xfrm>
            <a:off x="4303783" y="1063882"/>
            <a:ext cx="3029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smu-it-chatbot.com</a:t>
            </a:r>
            <a:endParaRPr lang="ko-KR" altLang="en-US" sz="22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F2049EB-9DAE-4D35-B8CB-23DCC94960CB}"/>
              </a:ext>
            </a:extLst>
          </p:cNvPr>
          <p:cNvSpPr/>
          <p:nvPr/>
        </p:nvSpPr>
        <p:spPr>
          <a:xfrm>
            <a:off x="4377988" y="1495331"/>
            <a:ext cx="2629480" cy="43132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2310E87-701C-432C-999E-DE60287F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64709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D7BDC-C805-4577-89B0-58D3CA2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2CDD8-F333-45C6-9058-84DB1AE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DDDF84F5-D16E-4DD7-A5F5-3902E52D0258}" type="slidenum">
              <a:rPr lang="ko-KR" altLang="en-US" smtClean="0"/>
              <a:pPr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450CA95-A09C-4323-BD33-B960DEA1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143004"/>
              </p:ext>
            </p:extLst>
          </p:nvPr>
        </p:nvGraphicFramePr>
        <p:xfrm>
          <a:off x="2084894" y="1330725"/>
          <a:ext cx="7190297" cy="419654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982281">
                  <a:extLst>
                    <a:ext uri="{9D8B030D-6E8A-4147-A177-3AD203B41FA5}">
                      <a16:colId xmlns:a16="http://schemas.microsoft.com/office/drawing/2014/main" val="3433507631"/>
                    </a:ext>
                  </a:extLst>
                </a:gridCol>
                <a:gridCol w="5208016">
                  <a:extLst>
                    <a:ext uri="{9D8B030D-6E8A-4147-A177-3AD203B41FA5}">
                      <a16:colId xmlns:a16="http://schemas.microsoft.com/office/drawing/2014/main" val="2480376341"/>
                    </a:ext>
                  </a:extLst>
                </a:gridCol>
              </a:tblGrid>
              <a:tr h="46875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이름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역할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082983"/>
                  </a:ext>
                </a:extLst>
              </a:tr>
              <a:tr h="727544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김영민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프로젝트 매니저</a:t>
                      </a:r>
                      <a:r>
                        <a:rPr lang="en-US" altLang="ko-KR" sz="1800" b="0" i="0" u="none" strike="noStrike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백엔드</a:t>
                      </a: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 메인 개발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093650"/>
                  </a:ext>
                </a:extLst>
              </a:tr>
              <a:tr h="750062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김민균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백엔드</a:t>
                      </a: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 서브개발</a:t>
                      </a:r>
                      <a:r>
                        <a:rPr lang="en-US" altLang="ko-KR" sz="1800" b="0" i="0" u="none" strike="noStrike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서버 정보 조사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88705"/>
                  </a:ext>
                </a:extLst>
              </a:tr>
              <a:tr h="750062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김상우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프론트엔드</a:t>
                      </a: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 서브개발</a:t>
                      </a:r>
                      <a:r>
                        <a:rPr lang="en-US" altLang="ko-KR" sz="1800" b="0" i="0" u="none" strike="noStrike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챗봇</a:t>
                      </a: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 정보 조사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442503"/>
                  </a:ext>
                </a:extLst>
              </a:tr>
              <a:tr h="750062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손성윤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메인개발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데이터베이스 설계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산출물 작성 및 관리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87266"/>
                  </a:ext>
                </a:extLst>
              </a:tr>
              <a:tr h="750062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이범희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머신러닝</a:t>
                      </a:r>
                      <a:r>
                        <a:rPr lang="ko-KR" altLang="en-US" sz="1800" b="0" i="0" u="none" strike="noStrike" dirty="0">
                          <a:effectLst/>
                          <a:latin typeface="Arial" panose="020B0604020202020204" pitchFamily="34" charset="0"/>
                        </a:rPr>
                        <a:t> 개발</a:t>
                      </a:r>
                    </a:p>
                  </a:txBody>
                  <a:tcPr marL="104775" marR="10477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34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68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163BB2-98B7-4BBE-A3ED-9CECB8ED6D49}"/>
              </a:ext>
            </a:extLst>
          </p:cNvPr>
          <p:cNvSpPr/>
          <p:nvPr/>
        </p:nvSpPr>
        <p:spPr>
          <a:xfrm>
            <a:off x="9428222" y="3025522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C15650-3489-428F-8F03-5464F4B6D62E}"/>
              </a:ext>
            </a:extLst>
          </p:cNvPr>
          <p:cNvSpPr/>
          <p:nvPr/>
        </p:nvSpPr>
        <p:spPr>
          <a:xfrm>
            <a:off x="3379408" y="3066376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C4D8184-388C-48AA-A34F-C22F6E4B38B6}"/>
              </a:ext>
            </a:extLst>
          </p:cNvPr>
          <p:cNvSpPr/>
          <p:nvPr/>
        </p:nvSpPr>
        <p:spPr>
          <a:xfrm>
            <a:off x="6394839" y="3046602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4841EA-256D-42B8-B359-B89E167F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75319-FE68-4E69-8AFC-46B49682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7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8ACE250-B40D-4CC2-A097-C39502CC5B24}"/>
              </a:ext>
            </a:extLst>
          </p:cNvPr>
          <p:cNvGrpSpPr/>
          <p:nvPr/>
        </p:nvGrpSpPr>
        <p:grpSpPr>
          <a:xfrm>
            <a:off x="9070368" y="2620806"/>
            <a:ext cx="2793029" cy="1307203"/>
            <a:chOff x="8185876" y="3253787"/>
            <a:chExt cx="2126842" cy="99541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57B8A7-18FB-4ECD-BF96-ACAF2EB79EA1}"/>
                </a:ext>
              </a:extLst>
            </p:cNvPr>
            <p:cNvSpPr txBox="1"/>
            <p:nvPr/>
          </p:nvSpPr>
          <p:spPr>
            <a:xfrm>
              <a:off x="8606334" y="3827339"/>
              <a:ext cx="1706384" cy="421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개체명</a:t>
              </a:r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인식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9" name="그래픽 88" descr="배지 4 단색으로 채워진">
              <a:extLst>
                <a:ext uri="{FF2B5EF4-FFF2-40B4-BE49-F238E27FC236}">
                  <a16:creationId xmlns:a16="http://schemas.microsoft.com/office/drawing/2014/main" id="{C0674B34-7110-4B4A-B643-FD1384D7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5876" y="3253787"/>
              <a:ext cx="476298" cy="476298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3FB9F55-982B-40BF-858A-109E121800AA}"/>
              </a:ext>
            </a:extLst>
          </p:cNvPr>
          <p:cNvGrpSpPr/>
          <p:nvPr/>
        </p:nvGrpSpPr>
        <p:grpSpPr>
          <a:xfrm>
            <a:off x="6031913" y="2633223"/>
            <a:ext cx="2798103" cy="1299719"/>
            <a:chOff x="5924763" y="3347618"/>
            <a:chExt cx="2130705" cy="98971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C688FE-C8ED-42B4-ABE9-36169E395DB0}"/>
                </a:ext>
              </a:extLst>
            </p:cNvPr>
            <p:cNvSpPr txBox="1"/>
            <p:nvPr/>
          </p:nvSpPr>
          <p:spPr>
            <a:xfrm>
              <a:off x="6349084" y="3915472"/>
              <a:ext cx="1706384" cy="42185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의도 분류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1" name="그래픽 90" descr="배지 3 단색으로 채워진">
              <a:extLst>
                <a:ext uri="{FF2B5EF4-FFF2-40B4-BE49-F238E27FC236}">
                  <a16:creationId xmlns:a16="http://schemas.microsoft.com/office/drawing/2014/main" id="{95CC0AC7-11BE-4CDD-B08D-02F455089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4763" y="3347618"/>
              <a:ext cx="476298" cy="476298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6EB2F6A-7395-4EBC-9364-32A39BBA0A48}"/>
              </a:ext>
            </a:extLst>
          </p:cNvPr>
          <p:cNvGrpSpPr/>
          <p:nvPr/>
        </p:nvGrpSpPr>
        <p:grpSpPr>
          <a:xfrm>
            <a:off x="2993457" y="2620806"/>
            <a:ext cx="2877215" cy="1358683"/>
            <a:chOff x="3519329" y="3383615"/>
            <a:chExt cx="2190948" cy="103461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7465B6-4206-4215-B5B9-9AD0F1659080}"/>
                </a:ext>
              </a:extLst>
            </p:cNvPr>
            <p:cNvSpPr txBox="1"/>
            <p:nvPr/>
          </p:nvSpPr>
          <p:spPr>
            <a:xfrm>
              <a:off x="3908428" y="3996368"/>
              <a:ext cx="1801849" cy="421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메시지 </a:t>
              </a:r>
              <a:r>
                <a:rPr lang="ko-KR" altLang="en-US" sz="3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3" name="그래픽 92" descr="배지 단색으로 채워진">
              <a:extLst>
                <a:ext uri="{FF2B5EF4-FFF2-40B4-BE49-F238E27FC236}">
                  <a16:creationId xmlns:a16="http://schemas.microsoft.com/office/drawing/2014/main" id="{CF792422-0710-4F33-9D8C-69D3DA65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329" y="3383615"/>
              <a:ext cx="476298" cy="476298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9E8ADF2-5AD3-4305-B649-3C272A64CBDD}"/>
              </a:ext>
            </a:extLst>
          </p:cNvPr>
          <p:cNvGrpSpPr/>
          <p:nvPr/>
        </p:nvGrpSpPr>
        <p:grpSpPr>
          <a:xfrm>
            <a:off x="0" y="2620806"/>
            <a:ext cx="2930221" cy="1676278"/>
            <a:chOff x="1152116" y="3299627"/>
            <a:chExt cx="2231311" cy="127645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6F4A4F0-20A1-4758-9C3F-CB0870EB50C2}"/>
                </a:ext>
              </a:extLst>
            </p:cNvPr>
            <p:cNvGrpSpPr/>
            <p:nvPr/>
          </p:nvGrpSpPr>
          <p:grpSpPr>
            <a:xfrm>
              <a:off x="1381125" y="3648075"/>
              <a:ext cx="2002302" cy="928008"/>
              <a:chOff x="1381125" y="3648075"/>
              <a:chExt cx="2002302" cy="92800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4DC1CE-6810-4490-9BA5-46A72BA547D7}"/>
                  </a:ext>
                </a:extLst>
              </p:cNvPr>
              <p:cNvSpPr txBox="1"/>
              <p:nvPr/>
            </p:nvSpPr>
            <p:spPr>
              <a:xfrm>
                <a:off x="1515539" y="3903775"/>
                <a:ext cx="1706384" cy="42186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메시지 확인</a:t>
                </a:r>
                <a:endParaRPr lang="en-US" altLang="ko-KR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0DA3C07D-0B03-4BE6-8C8B-58172FC417DF}"/>
                  </a:ext>
                </a:extLst>
              </p:cNvPr>
              <p:cNvSpPr/>
              <p:nvPr/>
            </p:nvSpPr>
            <p:spPr>
              <a:xfrm>
                <a:off x="1381125" y="3648075"/>
                <a:ext cx="2002302" cy="928008"/>
              </a:xfrm>
              <a:prstGeom prst="roundRect">
                <a:avLst>
                  <a:gd name="adj" fmla="val 14709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95" name="그래픽 94" descr="배지 1 단색으로 채워진">
              <a:extLst>
                <a:ext uri="{FF2B5EF4-FFF2-40B4-BE49-F238E27FC236}">
                  <a16:creationId xmlns:a16="http://schemas.microsoft.com/office/drawing/2014/main" id="{9FFCD585-ED29-45A3-9E4D-B0D8636D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116" y="3299627"/>
              <a:ext cx="476298" cy="476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80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8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23A943-694F-4150-8A82-2CC21F571684}"/>
              </a:ext>
            </a:extLst>
          </p:cNvPr>
          <p:cNvSpPr txBox="1"/>
          <p:nvPr/>
        </p:nvSpPr>
        <p:spPr>
          <a:xfrm>
            <a:off x="7837578" y="3945808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dirty="0"/>
              <a:t>영어는 대문자로 통일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2. </a:t>
            </a:r>
            <a:r>
              <a:rPr lang="en-US" altLang="ko-KR" sz="2000" dirty="0"/>
              <a:t>'?' </a:t>
            </a:r>
            <a:r>
              <a:rPr lang="ko-KR" altLang="en-US" sz="2000" dirty="0"/>
              <a:t>기호 제거</a:t>
            </a:r>
            <a:endParaRPr lang="en-US" altLang="ko-KR" sz="20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97A75D-6DCB-4420-B3B6-29A476528CDD}"/>
              </a:ext>
            </a:extLst>
          </p:cNvPr>
          <p:cNvSpPr/>
          <p:nvPr/>
        </p:nvSpPr>
        <p:spPr>
          <a:xfrm>
            <a:off x="3847822" y="3965543"/>
            <a:ext cx="3520023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뭐야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C822C78-4F59-459B-A1E3-5B13F7EBD1D8}"/>
              </a:ext>
            </a:extLst>
          </p:cNvPr>
          <p:cNvSpPr/>
          <p:nvPr/>
        </p:nvSpPr>
        <p:spPr>
          <a:xfrm>
            <a:off x="3847822" y="1459144"/>
            <a:ext cx="2099513" cy="62548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46FB0EC-1EDF-45FC-B6B3-409BBC6C60DF}"/>
              </a:ext>
            </a:extLst>
          </p:cNvPr>
          <p:cNvGrpSpPr/>
          <p:nvPr/>
        </p:nvGrpSpPr>
        <p:grpSpPr>
          <a:xfrm>
            <a:off x="94618" y="1017697"/>
            <a:ext cx="2930221" cy="1676278"/>
            <a:chOff x="1152116" y="3299627"/>
            <a:chExt cx="2231311" cy="127645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AFD5D50-7DDF-4C33-A332-AD396F38124D}"/>
                </a:ext>
              </a:extLst>
            </p:cNvPr>
            <p:cNvGrpSpPr/>
            <p:nvPr/>
          </p:nvGrpSpPr>
          <p:grpSpPr>
            <a:xfrm>
              <a:off x="1381125" y="3648075"/>
              <a:ext cx="2002302" cy="928008"/>
              <a:chOff x="1381125" y="3648075"/>
              <a:chExt cx="2002302" cy="92800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0D2566-9009-4947-B325-5441866275D4}"/>
                  </a:ext>
                </a:extLst>
              </p:cNvPr>
              <p:cNvSpPr txBox="1"/>
              <p:nvPr/>
            </p:nvSpPr>
            <p:spPr>
              <a:xfrm>
                <a:off x="1515539" y="3903775"/>
                <a:ext cx="1706384" cy="42186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메시지 확인</a:t>
                </a:r>
                <a:endParaRPr lang="en-US" altLang="ko-KR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69CA0ACE-DB22-4592-8713-0CC3EAB7CE70}"/>
                  </a:ext>
                </a:extLst>
              </p:cNvPr>
              <p:cNvSpPr/>
              <p:nvPr/>
            </p:nvSpPr>
            <p:spPr>
              <a:xfrm>
                <a:off x="1381125" y="3648075"/>
                <a:ext cx="2002302" cy="928008"/>
              </a:xfrm>
              <a:prstGeom prst="roundRect">
                <a:avLst>
                  <a:gd name="adj" fmla="val 14709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48" name="그래픽 47" descr="배지 1 단색으로 채워진">
              <a:extLst>
                <a:ext uri="{FF2B5EF4-FFF2-40B4-BE49-F238E27FC236}">
                  <a16:creationId xmlns:a16="http://schemas.microsoft.com/office/drawing/2014/main" id="{E4E14DDA-8C37-4580-8B47-7C6AFDDED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" y="3299627"/>
              <a:ext cx="476298" cy="476298"/>
            </a:xfrm>
            <a:prstGeom prst="rect">
              <a:avLst/>
            </a:prstGeom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22E75AA-B99A-49B7-ACBF-C38832E58172}"/>
              </a:ext>
            </a:extLst>
          </p:cNvPr>
          <p:cNvSpPr/>
          <p:nvPr/>
        </p:nvSpPr>
        <p:spPr>
          <a:xfrm>
            <a:off x="3847822" y="2365079"/>
            <a:ext cx="2099513" cy="625488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5D38BD5-1C4D-49C4-9F9E-B96923C9913B}"/>
              </a:ext>
            </a:extLst>
          </p:cNvPr>
          <p:cNvSpPr/>
          <p:nvPr/>
        </p:nvSpPr>
        <p:spPr>
          <a:xfrm>
            <a:off x="480569" y="4325357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8787F6-6B80-42EB-AE9E-42CDBC3A61BE}"/>
              </a:ext>
            </a:extLst>
          </p:cNvPr>
          <p:cNvGrpSpPr/>
          <p:nvPr/>
        </p:nvGrpSpPr>
        <p:grpSpPr>
          <a:xfrm>
            <a:off x="94618" y="3879787"/>
            <a:ext cx="2877215" cy="1358683"/>
            <a:chOff x="3519329" y="3383615"/>
            <a:chExt cx="2190948" cy="103461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07392D-CB65-4404-BD57-11342171666F}"/>
                </a:ext>
              </a:extLst>
            </p:cNvPr>
            <p:cNvSpPr txBox="1"/>
            <p:nvPr/>
          </p:nvSpPr>
          <p:spPr>
            <a:xfrm>
              <a:off x="3908428" y="3996368"/>
              <a:ext cx="1801849" cy="421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메시지 </a:t>
              </a:r>
              <a:r>
                <a:rPr lang="ko-KR" altLang="en-US" sz="3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5" name="그래픽 54" descr="배지 단색으로 채워진">
              <a:extLst>
                <a:ext uri="{FF2B5EF4-FFF2-40B4-BE49-F238E27FC236}">
                  <a16:creationId xmlns:a16="http://schemas.microsoft.com/office/drawing/2014/main" id="{B4E1248B-C858-4D7C-B97B-7E909B6F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9329" y="3383615"/>
              <a:ext cx="476298" cy="476298"/>
            </a:xfrm>
            <a:prstGeom prst="rect">
              <a:avLst/>
            </a:prstGeom>
          </p:spPr>
        </p:pic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E5D5960-104A-4DA9-A4CC-B2299820060E}"/>
              </a:ext>
            </a:extLst>
          </p:cNvPr>
          <p:cNvSpPr/>
          <p:nvPr/>
        </p:nvSpPr>
        <p:spPr>
          <a:xfrm>
            <a:off x="3847822" y="4935346"/>
            <a:ext cx="3520023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정의는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5CC1A2F-95BB-40D7-9904-D4F2A103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193617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D0FC2-0398-4AD4-B6D2-66830FF9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fld id="{DDDF84F5-D16E-4DD7-A5F5-3902E52D0258}" type="slidenum">
              <a:rPr lang="ko-KR" altLang="en-US" smtClean="0">
                <a:latin typeface="나눔바른고딕" panose="020B0603020101020101" pitchFamily="50" charset="-127"/>
              </a:rPr>
              <a:pPr/>
              <a:t>9</a:t>
            </a:fld>
            <a:r>
              <a:rPr lang="en-US" altLang="ko-KR" dirty="0">
                <a:latin typeface="나눔바른고딕" panose="020B0603020101020101" pitchFamily="50" charset="-127"/>
              </a:rPr>
              <a:t>-</a:t>
            </a:r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06528A-FCD9-49F9-8319-B9A10075869F}"/>
              </a:ext>
            </a:extLst>
          </p:cNvPr>
          <p:cNvSpPr/>
          <p:nvPr/>
        </p:nvSpPr>
        <p:spPr>
          <a:xfrm>
            <a:off x="9841533" y="4079335"/>
            <a:ext cx="2175926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의도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DF4AE-55A0-418C-89E2-BF94347E3A25}"/>
              </a:ext>
            </a:extLst>
          </p:cNvPr>
          <p:cNvSpPr txBox="1"/>
          <p:nvPr/>
        </p:nvSpPr>
        <p:spPr>
          <a:xfrm>
            <a:off x="3298064" y="2736579"/>
            <a:ext cx="2797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dirty="0"/>
              <a:t>문장 안의 조사 제거</a:t>
            </a:r>
            <a:endParaRPr lang="en-US" altLang="ko-KR" sz="2000" dirty="0"/>
          </a:p>
          <a:p>
            <a:r>
              <a:rPr lang="en-US" altLang="ko-KR" sz="2000" dirty="0"/>
              <a:t>ex) </a:t>
            </a:r>
            <a:r>
              <a:rPr lang="ko-KR" altLang="en-US" sz="2000" dirty="0"/>
              <a:t>을</a:t>
            </a:r>
            <a:r>
              <a:rPr lang="en-US" altLang="ko-KR" sz="2000" dirty="0"/>
              <a:t>,</a:t>
            </a:r>
            <a:r>
              <a:rPr lang="ko-KR" altLang="en-US" sz="2000" dirty="0"/>
              <a:t>를</a:t>
            </a:r>
            <a:r>
              <a:rPr lang="en-US" altLang="ko-KR" sz="2000" dirty="0"/>
              <a:t>,</a:t>
            </a:r>
            <a:r>
              <a:rPr lang="ko-KR" altLang="en-US" sz="2000" dirty="0"/>
              <a:t>이</a:t>
            </a:r>
            <a:r>
              <a:rPr lang="en-US" altLang="ko-KR" sz="2000" dirty="0"/>
              <a:t>,</a:t>
            </a:r>
            <a:r>
              <a:rPr lang="ko-KR" altLang="en-US" sz="2000" dirty="0"/>
              <a:t>가</a:t>
            </a:r>
            <a:r>
              <a:rPr lang="en-US" altLang="ko-KR" sz="2000" dirty="0"/>
              <a:t>,</a:t>
            </a:r>
            <a:r>
              <a:rPr lang="ko-KR" altLang="en-US" sz="2000" dirty="0"/>
              <a:t>은</a:t>
            </a:r>
            <a:r>
              <a:rPr lang="en-US" altLang="ko-KR" sz="2000" dirty="0"/>
              <a:t>,</a:t>
            </a:r>
            <a:r>
              <a:rPr lang="ko-KR" altLang="en-US" sz="2000" dirty="0"/>
              <a:t>는</a:t>
            </a:r>
            <a:r>
              <a:rPr lang="en-US" altLang="ko-KR" sz="2000" dirty="0"/>
              <a:t>…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4130D0-6857-4040-AF33-FB24394EDD72}"/>
              </a:ext>
            </a:extLst>
          </p:cNvPr>
          <p:cNvSpPr/>
          <p:nvPr/>
        </p:nvSpPr>
        <p:spPr>
          <a:xfrm>
            <a:off x="457544" y="1454308"/>
            <a:ext cx="2629480" cy="1218686"/>
          </a:xfrm>
          <a:prstGeom prst="roundRect">
            <a:avLst>
              <a:gd name="adj" fmla="val 14709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54C800-C4C7-4E93-99FE-42E2330E8071}"/>
              </a:ext>
            </a:extLst>
          </p:cNvPr>
          <p:cNvGrpSpPr/>
          <p:nvPr/>
        </p:nvGrpSpPr>
        <p:grpSpPr>
          <a:xfrm>
            <a:off x="94618" y="1040929"/>
            <a:ext cx="2798103" cy="1299719"/>
            <a:chOff x="5924763" y="3347618"/>
            <a:chExt cx="2130705" cy="9897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684634-FD3E-4817-8DC2-19330ED623BE}"/>
                </a:ext>
              </a:extLst>
            </p:cNvPr>
            <p:cNvSpPr txBox="1"/>
            <p:nvPr/>
          </p:nvSpPr>
          <p:spPr>
            <a:xfrm>
              <a:off x="6349084" y="3915472"/>
              <a:ext cx="1706384" cy="42185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3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의도 분류</a:t>
              </a:r>
              <a:endPara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래픽 38" descr="배지 3 단색으로 채워진">
              <a:extLst>
                <a:ext uri="{FF2B5EF4-FFF2-40B4-BE49-F238E27FC236}">
                  <a16:creationId xmlns:a16="http://schemas.microsoft.com/office/drawing/2014/main" id="{95589656-5559-4E9D-8EA0-39D27F413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24763" y="3347618"/>
              <a:ext cx="476298" cy="476298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E904D21-E391-4EB4-92D2-B98057713020}"/>
              </a:ext>
            </a:extLst>
          </p:cNvPr>
          <p:cNvSpPr/>
          <p:nvPr/>
        </p:nvSpPr>
        <p:spPr>
          <a:xfrm>
            <a:off x="411756" y="357930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5E5E8A7-ED3B-4AE3-926C-ECBEEDDD8EE7}"/>
              </a:ext>
            </a:extLst>
          </p:cNvPr>
          <p:cNvSpPr/>
          <p:nvPr/>
        </p:nvSpPr>
        <p:spPr>
          <a:xfrm>
            <a:off x="407362" y="4879247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C10DBC8-F87C-4238-8F87-34D18DC5B6D2}"/>
              </a:ext>
            </a:extLst>
          </p:cNvPr>
          <p:cNvSpPr/>
          <p:nvPr/>
        </p:nvSpPr>
        <p:spPr>
          <a:xfrm>
            <a:off x="5006642" y="3579305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랜섬웨어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AEC48-83DB-444F-9374-715948798B2E}"/>
              </a:ext>
            </a:extLst>
          </p:cNvPr>
          <p:cNvSpPr/>
          <p:nvPr/>
        </p:nvSpPr>
        <p:spPr>
          <a:xfrm>
            <a:off x="5006642" y="4879247"/>
            <a:ext cx="3400089" cy="807826"/>
          </a:xfrm>
          <a:prstGeom prst="roundRect">
            <a:avLst>
              <a:gd name="adj" fmla="val 4291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오른쪽 화살표 4">
            <a:extLst>
              <a:ext uri="{FF2B5EF4-FFF2-40B4-BE49-F238E27FC236}">
                <a16:creationId xmlns:a16="http://schemas.microsoft.com/office/drawing/2014/main" id="{844347FF-0E4E-4720-A01B-EDFC0617152E}"/>
              </a:ext>
            </a:extLst>
          </p:cNvPr>
          <p:cNvSpPr/>
          <p:nvPr/>
        </p:nvSpPr>
        <p:spPr>
          <a:xfrm>
            <a:off x="3917241" y="4381440"/>
            <a:ext cx="984005" cy="48752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4">
            <a:extLst>
              <a:ext uri="{FF2B5EF4-FFF2-40B4-BE49-F238E27FC236}">
                <a16:creationId xmlns:a16="http://schemas.microsoft.com/office/drawing/2014/main" id="{22F882BF-91E6-40F0-B65C-4B89C9EAB909}"/>
              </a:ext>
            </a:extLst>
          </p:cNvPr>
          <p:cNvSpPr/>
          <p:nvPr/>
        </p:nvSpPr>
        <p:spPr>
          <a:xfrm>
            <a:off x="8566873" y="4241853"/>
            <a:ext cx="984005" cy="48752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B9547E-3C24-403B-A3BD-ED19F14004F5}"/>
              </a:ext>
            </a:extLst>
          </p:cNvPr>
          <p:cNvSpPr txBox="1"/>
          <p:nvPr/>
        </p:nvSpPr>
        <p:spPr>
          <a:xfrm>
            <a:off x="3198371" y="2192711"/>
            <a:ext cx="180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형태소 분석</a:t>
            </a:r>
            <a:endParaRPr lang="en-US" altLang="ko-KR" sz="24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36BDAC7-B1CC-4916-8824-A2D6BBBA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8" y="37325"/>
            <a:ext cx="9824049" cy="730428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9152F-A21F-45E7-8631-84E5B83F5A25}"/>
              </a:ext>
            </a:extLst>
          </p:cNvPr>
          <p:cNvSpPr txBox="1"/>
          <p:nvPr/>
        </p:nvSpPr>
        <p:spPr>
          <a:xfrm>
            <a:off x="8456558" y="2788947"/>
            <a:ext cx="180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의도 판단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79671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2288</TotalTime>
  <Words>1391</Words>
  <Application>Microsoft Office PowerPoint</Application>
  <PresentationFormat>와이드스크린</PresentationFormat>
  <Paragraphs>359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나눔바른고딕</vt:lpstr>
      <vt:lpstr>Wingdings</vt:lpstr>
      <vt:lpstr>Courier New</vt:lpstr>
      <vt:lpstr>Office 테마</vt:lpstr>
      <vt:lpstr>PowerPoint 프레젠테이션</vt:lpstr>
      <vt:lpstr>목차 </vt:lpstr>
      <vt:lpstr>1.주제</vt:lpstr>
      <vt:lpstr>1.주제</vt:lpstr>
      <vt:lpstr>1.주제</vt:lpstr>
      <vt:lpstr>2. 팀원 소개</vt:lpstr>
      <vt:lpstr>3. 프로젝트 구성 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PowerPoint 프레젠테이션</vt:lpstr>
      <vt:lpstr>3. 프로젝트 구성</vt:lpstr>
      <vt:lpstr>3. 프로젝트 구성</vt:lpstr>
      <vt:lpstr>3. 프로젝트 구성</vt:lpstr>
      <vt:lpstr>3. 프로젝트 구성</vt:lpstr>
      <vt:lpstr>PowerPoint 프레젠테이션</vt:lpstr>
      <vt:lpstr>PowerPoint 프레젠테이션</vt:lpstr>
      <vt:lpstr>PowerPoint 프레젠테이션</vt:lpstr>
      <vt:lpstr>4. 프로젝트 관리</vt:lpstr>
      <vt:lpstr>4. 프로젝트 관리</vt:lpstr>
      <vt:lpstr>4. 프로젝트 관리</vt:lpstr>
      <vt:lpstr>4. 프로젝트 관리</vt:lpstr>
      <vt:lpstr>4. 프로젝트 관리</vt:lpstr>
      <vt:lpstr>5. 시연</vt:lpstr>
      <vt:lpstr>6. 결론 </vt:lpstr>
      <vt:lpstr>6. 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손성윤</dc:creator>
  <cp:lastModifiedBy>손성윤</cp:lastModifiedBy>
  <cp:revision>238</cp:revision>
  <dcterms:created xsi:type="dcterms:W3CDTF">2021-02-05T05:14:40Z</dcterms:created>
  <dcterms:modified xsi:type="dcterms:W3CDTF">2021-09-29T09:45:07Z</dcterms:modified>
</cp:coreProperties>
</file>